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sldIdLst>
    <p:sldId id="257" r:id="rId2"/>
    <p:sldId id="333" r:id="rId3"/>
    <p:sldId id="287" r:id="rId4"/>
    <p:sldId id="260" r:id="rId5"/>
    <p:sldId id="258" r:id="rId6"/>
    <p:sldId id="261" r:id="rId7"/>
    <p:sldId id="305" r:id="rId8"/>
    <p:sldId id="259" r:id="rId9"/>
    <p:sldId id="331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334" r:id="rId20"/>
    <p:sldId id="285" r:id="rId21"/>
    <p:sldId id="273" r:id="rId22"/>
    <p:sldId id="274" r:id="rId23"/>
    <p:sldId id="276" r:id="rId24"/>
    <p:sldId id="286" r:id="rId25"/>
    <p:sldId id="336" r:id="rId26"/>
    <p:sldId id="335" r:id="rId27"/>
    <p:sldId id="288" r:id="rId28"/>
    <p:sldId id="289" r:id="rId29"/>
    <p:sldId id="290" r:id="rId30"/>
    <p:sldId id="291" r:id="rId31"/>
    <p:sldId id="292" r:id="rId32"/>
    <p:sldId id="277" r:id="rId33"/>
    <p:sldId id="278" r:id="rId34"/>
    <p:sldId id="279" r:id="rId35"/>
    <p:sldId id="280" r:id="rId36"/>
    <p:sldId id="281" r:id="rId37"/>
    <p:sldId id="293" r:id="rId38"/>
    <p:sldId id="294" r:id="rId39"/>
    <p:sldId id="295" r:id="rId40"/>
    <p:sldId id="296" r:id="rId41"/>
    <p:sldId id="297" r:id="rId42"/>
    <p:sldId id="304" r:id="rId43"/>
    <p:sldId id="337" r:id="rId44"/>
    <p:sldId id="323" r:id="rId45"/>
    <p:sldId id="301" r:id="rId46"/>
    <p:sldId id="306" r:id="rId47"/>
    <p:sldId id="318" r:id="rId48"/>
    <p:sldId id="319" r:id="rId49"/>
    <p:sldId id="320" r:id="rId50"/>
    <p:sldId id="321" r:id="rId51"/>
    <p:sldId id="322" r:id="rId52"/>
    <p:sldId id="310" r:id="rId53"/>
    <p:sldId id="324" r:id="rId54"/>
    <p:sldId id="311" r:id="rId55"/>
    <p:sldId id="312" r:id="rId56"/>
    <p:sldId id="313" r:id="rId57"/>
    <p:sldId id="315" r:id="rId58"/>
    <p:sldId id="316" r:id="rId59"/>
    <p:sldId id="308" r:id="rId60"/>
    <p:sldId id="325" r:id="rId61"/>
    <p:sldId id="326" r:id="rId62"/>
    <p:sldId id="329" r:id="rId63"/>
    <p:sldId id="327" r:id="rId64"/>
    <p:sldId id="309" r:id="rId65"/>
    <p:sldId id="328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22C2"/>
    <a:srgbClr val="282F0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04" d="100"/>
          <a:sy n="104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23894D-C986-4CF5-93AC-5AA3398A61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737FB-9123-48ED-9213-255CB21DD270}" type="slidenum">
              <a:rPr lang="en-US"/>
              <a:pPr/>
              <a:t>2</a:t>
            </a:fld>
            <a:endParaRPr lang="en-US"/>
          </a:p>
        </p:txBody>
      </p:sp>
      <p:sp>
        <p:nvSpPr>
          <p:cNvPr id="190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CA"/>
              <a:t>Fig. 16.25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6BEEF-BFA8-4DF3-AD68-D90627E7C508}" type="slidenum">
              <a:rPr lang="en-US"/>
              <a:pPr/>
              <a:t>15</a:t>
            </a:fld>
            <a:endParaRPr lang="en-US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D30DA-D94B-4B73-95D3-D300D192473B}" type="slidenum">
              <a:rPr lang="en-US"/>
              <a:pPr/>
              <a:t>16</a:t>
            </a:fld>
            <a:endParaRPr 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9DCCE-4D8B-4C8B-8540-E660C0E2E7FC}" type="slidenum">
              <a:rPr lang="en-US"/>
              <a:pPr/>
              <a:t>18</a:t>
            </a:fld>
            <a:endParaRPr 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C5B39-BCE4-4FF4-9F4F-39991C9DDEE8}" type="slidenum">
              <a:rPr lang="en-US"/>
              <a:pPr/>
              <a:t>19</a:t>
            </a:fld>
            <a:endParaRPr lang="en-US"/>
          </a:p>
        </p:txBody>
      </p:sp>
      <p:sp>
        <p:nvSpPr>
          <p:cNvPr id="193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CA"/>
              <a:t>Fig. 16.1a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4F3AC3-B647-4184-8570-11B3B406CC08}" type="slidenum">
              <a:rPr lang="en-US"/>
              <a:pPr/>
              <a:t>20</a:t>
            </a:fld>
            <a:endParaRPr lang="en-U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593EC-94EB-4997-9116-4FD3B0E834BC}" type="slidenum">
              <a:rPr lang="en-US"/>
              <a:pPr/>
              <a:t>21</a:t>
            </a:fld>
            <a:endParaRPr 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BD2DF-1CAA-4B6E-AB3A-6777E5439FA7}" type="slidenum">
              <a:rPr lang="en-US"/>
              <a:pPr/>
              <a:t>22</a:t>
            </a:fld>
            <a:endParaRPr lang="en-US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A6C33-8723-4786-96C1-9B20316FACCB}" type="slidenum">
              <a:rPr lang="en-US"/>
              <a:pPr/>
              <a:t>23</a:t>
            </a:fld>
            <a:endParaRPr 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A728F-280F-4115-95D1-24213F958711}" type="slidenum">
              <a:rPr lang="en-US"/>
              <a:pPr/>
              <a:t>25</a:t>
            </a:fld>
            <a:endParaRPr lang="en-US"/>
          </a:p>
        </p:txBody>
      </p:sp>
      <p:sp>
        <p:nvSpPr>
          <p:cNvPr id="199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CA"/>
              <a:t>Fig. 16.28b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9A6B5-33FC-4D9E-B573-E8A3D2DB4B1A}" type="slidenum">
              <a:rPr lang="en-US"/>
              <a:pPr/>
              <a:t>26</a:t>
            </a:fld>
            <a:endParaRPr lang="en-US"/>
          </a:p>
        </p:txBody>
      </p:sp>
      <p:sp>
        <p:nvSpPr>
          <p:cNvPr id="197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CA"/>
              <a:t>Fig. 16.26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91F8B-FB7A-41F1-A6B3-881138CA0E5E}" type="slidenum">
              <a:rPr lang="en-US"/>
              <a:pPr/>
              <a:t>3</a:t>
            </a:fld>
            <a:endParaRPr 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F1995-3EE2-43BE-B494-A3175AD38EE4}" type="slidenum">
              <a:rPr lang="en-US"/>
              <a:pPr/>
              <a:t>32</a:t>
            </a:fld>
            <a:endParaRPr lang="en-US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D1828-66FD-4C35-A419-0E26130ABA03}" type="slidenum">
              <a:rPr lang="en-US"/>
              <a:pPr/>
              <a:t>33</a:t>
            </a:fld>
            <a:endParaRPr 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2A1B1-1FF7-46DA-8FCF-787D79D0C7AD}" type="slidenum">
              <a:rPr lang="en-US"/>
              <a:pPr/>
              <a:t>34</a:t>
            </a:fld>
            <a:endParaRPr lang="en-US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182D7-B6F0-4E5A-B88A-2741037140A1}" type="slidenum">
              <a:rPr lang="en-US"/>
              <a:pPr/>
              <a:t>35</a:t>
            </a:fld>
            <a:endParaRPr lang="en-US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C48645-DCE0-44E0-A79A-6DAB99A285DC}" type="slidenum">
              <a:rPr lang="en-US"/>
              <a:pPr/>
              <a:t>36</a:t>
            </a:fld>
            <a:endParaRPr lang="en-U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5586B-1479-47E7-9806-7547D2876831}" type="slidenum">
              <a:rPr lang="en-US"/>
              <a:pPr/>
              <a:t>38</a:t>
            </a:fld>
            <a:endParaRPr 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4C247-9071-4EFD-B5D5-F41DC2898751}" type="slidenum">
              <a:rPr lang="en-US"/>
              <a:pPr/>
              <a:t>41</a:t>
            </a:fld>
            <a:endParaRPr lang="en-US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6D869-4A8F-4578-BE0C-28347D75AEE0}" type="slidenum">
              <a:rPr lang="en-US"/>
              <a:pPr/>
              <a:t>43</a:t>
            </a:fld>
            <a:endParaRPr lang="en-US"/>
          </a:p>
        </p:txBody>
      </p:sp>
      <p:sp>
        <p:nvSpPr>
          <p:cNvPr id="201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CA"/>
              <a:t>Fig. 16.13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AE7BD-9790-44A4-BBB9-62016E2CF550}" type="slidenum">
              <a:rPr lang="en-US"/>
              <a:pPr/>
              <a:t>45</a:t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8FDC-86B7-4DE2-9875-065D0A7AE0F4}" type="slidenum">
              <a:rPr lang="en-US"/>
              <a:pPr/>
              <a:t>47</a:t>
            </a:fld>
            <a:endParaRPr lang="en-US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16E6A-3167-4D95-B36C-A05B1FFBACC2}" type="slidenum">
              <a:rPr lang="en-US"/>
              <a:pPr/>
              <a:t>8</a:t>
            </a:fld>
            <a:endParaRPr lang="en-US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C83F0-19E1-48B6-AEC6-DE8217A1F345}" type="slidenum">
              <a:rPr lang="en-US"/>
              <a:pPr/>
              <a:t>48</a:t>
            </a:fld>
            <a:endParaRPr lang="en-US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FE539-884A-4DCB-8520-CEBDD03843C9}" type="slidenum">
              <a:rPr lang="en-US"/>
              <a:pPr/>
              <a:t>52</a:t>
            </a:fld>
            <a:endParaRPr lang="en-US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648B6-7F93-4D44-A294-A27F25BBCE54}" type="slidenum">
              <a:rPr lang="en-US"/>
              <a:pPr/>
              <a:t>54</a:t>
            </a:fld>
            <a:endParaRPr lang="en-US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0C3A9-B9BB-4557-82F7-D3C4542DA670}" type="slidenum">
              <a:rPr lang="en-US"/>
              <a:pPr/>
              <a:t>55</a:t>
            </a:fld>
            <a:endParaRPr lang="en-US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6A8A1-A517-4F2B-8867-39AB368B206D}" type="slidenum">
              <a:rPr lang="en-US"/>
              <a:pPr/>
              <a:t>56</a:t>
            </a:fld>
            <a:endParaRPr 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47" tIns="0" rIns="19047" bIns="0" anchor="b"/>
          <a:lstStyle/>
          <a:p>
            <a:pPr algn="r" eaLnBrk="0" hangingPunct="0"/>
            <a:r>
              <a:rPr lang="en-GB" sz="1000" i="1">
                <a:latin typeface="Times New Roman" pitchFamily="18" charset="0"/>
              </a:rPr>
              <a:t>4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228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E9D9D-29D5-410B-9B52-0B0F74DAD40C}" type="slidenum">
              <a:rPr lang="en-US"/>
              <a:pPr/>
              <a:t>57</a:t>
            </a:fld>
            <a:endParaRPr lang="en-US"/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921A3-5B46-4F8F-933D-0C8643F43039}" type="slidenum">
              <a:rPr lang="en-US"/>
              <a:pPr/>
              <a:t>58</a:t>
            </a:fld>
            <a:endParaRPr lang="en-US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0D3F4-DF5B-4C39-B07D-94B549883ED5}" type="slidenum">
              <a:rPr lang="en-US"/>
              <a:pPr/>
              <a:t>64</a:t>
            </a:fld>
            <a:endParaRPr lang="en-U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20983-F700-4616-B379-659E860AC336}" type="slidenum">
              <a:rPr lang="en-US"/>
              <a:pPr/>
              <a:t>9</a:t>
            </a:fld>
            <a:endParaRPr lang="en-US"/>
          </a:p>
        </p:txBody>
      </p:sp>
      <p:sp>
        <p:nvSpPr>
          <p:cNvPr id="183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CA"/>
              <a:t>Fig. 16.2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02662-F6AA-4AA1-99B2-7767E108BB79}" type="slidenum">
              <a:rPr lang="en-US"/>
              <a:pPr/>
              <a:t>10</a:t>
            </a:fld>
            <a:endParaRPr 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1A525-8A9D-4D32-9FE1-A9EA7DC7C074}" type="slidenum">
              <a:rPr lang="en-US"/>
              <a:pPr/>
              <a:t>11</a:t>
            </a:fld>
            <a:endParaRPr 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0F4D2-60F2-4977-989C-017C4139AF07}" type="slidenum">
              <a:rPr lang="en-US"/>
              <a:pPr/>
              <a:t>12</a:t>
            </a:fld>
            <a:endParaRPr 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7F170-1ADF-46FE-B492-93BA652EEC68}" type="slidenum">
              <a:rPr lang="en-US"/>
              <a:pPr/>
              <a:t>13</a:t>
            </a:fld>
            <a:endParaRPr lang="en-US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3DADB-38D1-4DE5-9BA3-7D9E44F745F2}" type="slidenum">
              <a:rPr lang="en-US"/>
              <a:pPr/>
              <a:t>14</a:t>
            </a:fld>
            <a:endParaRPr 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838" y="4868863"/>
            <a:ext cx="4722812" cy="32369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0EA8D-3C90-485F-BFD6-356DACC0F7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30765-7BE1-4287-B62E-8709F233D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8666F-B576-4132-8AB9-612F96BC70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C15B51-C343-48D4-91BA-A32A6C971D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A22986-5FC1-42D5-82F9-40C67FD5E8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728ADE-58BD-4F8E-9DD9-476D481F1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2A6816-BFC6-45B7-8181-0C31D3D66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F03EC4-A5F0-425E-A60B-B1F7112A6E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660A-3DFB-4DF9-BCD5-F8DB837B6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8D19A-150D-4985-82C5-28B9270B2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571EF-E137-473C-9274-2BDD1B7B03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B9881-228A-4B13-A263-969D36BC5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D552D-2312-4198-A904-AA020C01C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F61B3-A4C2-4133-936D-CB99A2EBB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E5690-2F6E-4F02-846C-CAD46D246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1FB1-EF34-44A7-8C72-5CCC5850D9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0DB129-B46F-477D-96C5-64AE9E6FDA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E700-4BCC-4C2F-B511-12C259997EF9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1143000"/>
          </a:xfrm>
        </p:spPr>
        <p:txBody>
          <a:bodyPr/>
          <a:lstStyle/>
          <a:p>
            <a:r>
              <a:rPr lang="en-US" sz="5400" b="1">
                <a:solidFill>
                  <a:srgbClr val="FF0000"/>
                </a:solidFill>
              </a:rPr>
              <a:t>Phylum Mollusca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3505200"/>
            <a:ext cx="7010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BIO 2215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Oklahoma City Community College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Dennis Anderson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8C70-5657-4439-BE38-3FF78AB702B0}" type="slidenum">
              <a:rPr lang="en-US"/>
              <a:pPr/>
              <a:t>10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888" y="2216150"/>
            <a:ext cx="4727575" cy="2881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CFEB9"/>
            </a:outerShdw>
          </a:effectLst>
        </p:spPr>
        <p:txBody>
          <a:bodyPr lIns="90488" tIns="44450" rIns="90488" bIns="44450"/>
          <a:lstStyle/>
          <a:p>
            <a:r>
              <a:rPr lang="en-GB">
                <a:solidFill>
                  <a:srgbClr val="FF3300"/>
                </a:solidFill>
              </a:rPr>
              <a:t>Body Plan</a:t>
            </a:r>
            <a:endParaRPr lang="en-GB" sz="2400">
              <a:solidFill>
                <a:srgbClr val="FF3300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507163" y="1892300"/>
            <a:ext cx="209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Mantle cavity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6591300" y="2301875"/>
            <a:ext cx="158750" cy="1600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948488" y="2493963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Ctenidium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6615113" y="2909888"/>
            <a:ext cx="460375" cy="15382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973388" y="1252538"/>
            <a:ext cx="269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Pericardial cavity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4408488" y="1676400"/>
            <a:ext cx="889000" cy="1149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857875" y="1330325"/>
            <a:ext cx="253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Metanephridium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6000750" y="1747838"/>
            <a:ext cx="0" cy="15986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1068388" y="2982913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Radula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203450" y="3381375"/>
            <a:ext cx="1154113" cy="6048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1814513" y="2235200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Gonad</a:t>
            </a: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2943225" y="2600325"/>
            <a:ext cx="1812925" cy="7286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407988" y="5202238"/>
            <a:ext cx="439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Stomach and digestive gland</a:t>
            </a: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V="1">
            <a:off x="3206750" y="3949700"/>
            <a:ext cx="1139825" cy="13096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7519988" y="5056188"/>
            <a:ext cx="842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Foot</a:t>
            </a: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H="1" flipV="1">
            <a:off x="6005513" y="4794250"/>
            <a:ext cx="1498600" cy="520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803B-E3D6-4E4C-B702-491B418678B5}" type="slidenum">
              <a:rPr lang="en-US"/>
              <a:pPr/>
              <a:t>11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513" y="1625600"/>
            <a:ext cx="5302250" cy="3232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02400" cy="1143000"/>
          </a:xfrm>
          <a:noFill/>
          <a:ln/>
          <a:effectLst>
            <a:outerShdw dist="17961" dir="13500000" algn="ctr" rotWithShape="0">
              <a:srgbClr val="FFFFCC"/>
            </a:outerShdw>
          </a:effectLst>
        </p:spPr>
        <p:txBody>
          <a:bodyPr lIns="92075" tIns="46038" rIns="92075" bIns="46038"/>
          <a:lstStyle/>
          <a:p>
            <a:r>
              <a:rPr lang="en-GB"/>
              <a:t>Dorsal mantle covers the visceral mass.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395538" y="1387475"/>
            <a:ext cx="1792287" cy="6873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2789-98CF-4360-A9F3-BBD9380838AE}" type="slidenum">
              <a:rPr lang="en-US"/>
              <a:pPr/>
              <a:t>12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513" y="1625600"/>
            <a:ext cx="5302250" cy="3232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FFFCC"/>
            </a:outerShdw>
          </a:effectLst>
        </p:spPr>
        <p:txBody>
          <a:bodyPr lIns="92075" tIns="46038" rIns="92075" bIns="46038"/>
          <a:lstStyle/>
          <a:p>
            <a:r>
              <a:rPr lang="en-GB"/>
              <a:t>Secretes the shell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2503488" y="1012825"/>
            <a:ext cx="1131887" cy="1158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8D9D-7FE1-4703-AFF6-DE6A23B07E37}" type="slidenum">
              <a:rPr lang="en-US"/>
              <a:pPr/>
              <a:t>13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513" y="1625600"/>
            <a:ext cx="5302250" cy="3232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FFFCC"/>
            </a:outerShdw>
          </a:effectLst>
        </p:spPr>
        <p:txBody>
          <a:bodyPr lIns="92075" tIns="46038" rIns="92075" bIns="46038"/>
          <a:lstStyle/>
          <a:p>
            <a:r>
              <a:rPr lang="en-GB"/>
              <a:t>Ctenidium (Respiration)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6875463" y="4157663"/>
            <a:ext cx="1989137" cy="46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6D6DB-61AA-45E3-BF4B-76A3192F54C6}" type="slidenum">
              <a:rPr lang="en-US"/>
              <a:pPr/>
              <a:t>14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513" y="1625600"/>
            <a:ext cx="5302250" cy="3232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FFFCC"/>
            </a:outerShdw>
          </a:effectLst>
        </p:spPr>
        <p:txBody>
          <a:bodyPr lIns="92075" tIns="46038" rIns="92075" bIns="46038"/>
          <a:lstStyle/>
          <a:p>
            <a:r>
              <a:rPr lang="en-GB"/>
              <a:t>Complete digestive system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2414588" y="1139825"/>
            <a:ext cx="1731962" cy="24463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7ED0-6344-47FB-8045-E9EA9BCC218D}" type="slidenum">
              <a:rPr lang="en-US"/>
              <a:pPr/>
              <a:t>15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513" y="1625600"/>
            <a:ext cx="5302250" cy="3232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FFFCC"/>
            </a:outerShdw>
          </a:effectLst>
        </p:spPr>
        <p:txBody>
          <a:bodyPr lIns="92075" tIns="46038" rIns="92075" bIns="46038"/>
          <a:lstStyle/>
          <a:p>
            <a:r>
              <a:rPr lang="en-GB"/>
              <a:t>Paired ventral nerve cords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2082800" y="1125538"/>
            <a:ext cx="1917700" cy="2946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076450" y="1136650"/>
            <a:ext cx="2243138" cy="28336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88D7-84A8-4B8F-97F5-F8AB765362C9}" type="slidenum">
              <a:rPr lang="en-US"/>
              <a:pPr/>
              <a:t>16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513" y="1625600"/>
            <a:ext cx="5302250" cy="3232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FFFCC"/>
            </a:outerShdw>
          </a:effectLst>
        </p:spPr>
        <p:txBody>
          <a:bodyPr lIns="92075" tIns="46038" rIns="92075" bIns="46038"/>
          <a:lstStyle/>
          <a:p>
            <a:r>
              <a:rPr lang="en-GB"/>
              <a:t>Radula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239838" y="1016000"/>
            <a:ext cx="1878012" cy="25241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86C8-26FC-444D-8108-52AA2AF00B81}" type="slidenum">
              <a:rPr lang="en-US"/>
              <a:pPr/>
              <a:t>17</a:t>
            </a:fld>
            <a:endParaRPr 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/>
              <a:t>Copyright </a:t>
            </a:r>
            <a:r>
              <a:rPr lang="en-US" sz="900" b="1">
                <a:cs typeface="Times New Roman" pitchFamily="18" charset="0"/>
              </a:rPr>
              <a:t>© The McGraw-Hill Companies, Inc. Permission required for reproduction or display.</a:t>
            </a:r>
            <a:endParaRPr lang="en-US" sz="900" b="1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838200" y="6400800"/>
            <a:ext cx="777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Source: From </a:t>
            </a:r>
            <a:r>
              <a:rPr lang="en-US" sz="1200" i="1">
                <a:latin typeface="Times New Roman" pitchFamily="18" charset="0"/>
              </a:rPr>
              <a:t>A Life of Invertebrates</a:t>
            </a:r>
            <a:r>
              <a:rPr lang="en-US" sz="1200">
                <a:latin typeface="Times New Roman" pitchFamily="18" charset="0"/>
              </a:rPr>
              <a:t>, Copyright © 1979 W. D. Russell-Hunter.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0" y="457200"/>
            <a:ext cx="259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Radular Structure</a:t>
            </a:r>
          </a:p>
        </p:txBody>
      </p:sp>
      <p:pic>
        <p:nvPicPr>
          <p:cNvPr id="40967" name="Picture 7" descr="12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7696200" cy="524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A9E4C-8926-4334-81D5-FC3281F6AD18}" type="slidenum">
              <a:rPr lang="en-US"/>
              <a:pPr/>
              <a:t>18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513" y="1625600"/>
            <a:ext cx="5302250" cy="3232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FFFCC"/>
            </a:outerShdw>
          </a:effectLst>
        </p:spPr>
        <p:txBody>
          <a:bodyPr lIns="92075" tIns="46038" rIns="92075" bIns="46038"/>
          <a:lstStyle/>
          <a:p>
            <a:r>
              <a:rPr lang="en-GB"/>
              <a:t>Coelom - metanephridia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5481638" y="962025"/>
            <a:ext cx="458787" cy="22050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990725" y="1216025"/>
            <a:ext cx="2876550" cy="15906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7349F-A587-4EE2-B00F-6B7C11E9FB30}" type="slidenum">
              <a:rPr lang="en-US"/>
              <a:pPr/>
              <a:t>19</a:t>
            </a:fld>
            <a:endParaRPr lang="en-US"/>
          </a:p>
        </p:txBody>
      </p:sp>
      <p:pic>
        <p:nvPicPr>
          <p:cNvPr id="192514" name="Picture 2" descr="16_0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38200"/>
            <a:ext cx="7543800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2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rgbClr val="FF3300"/>
                </a:solidFill>
              </a:rPr>
              <a:t>Class Polyplacophora</a:t>
            </a:r>
            <a:br>
              <a:rPr lang="en-GB" sz="4000" b="1">
                <a:solidFill>
                  <a:srgbClr val="FF3300"/>
                </a:solidFill>
              </a:rPr>
            </a:br>
            <a:r>
              <a:rPr lang="en-GB" sz="4000" b="1">
                <a:solidFill>
                  <a:schemeClr val="bg1"/>
                </a:solidFill>
              </a:rPr>
              <a:t>Chitons</a:t>
            </a:r>
            <a:endParaRPr lang="en-CA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E1B3-76A0-4AE5-B1FF-A3913B9F0703}" type="slidenum">
              <a:rPr lang="en-US"/>
              <a:pPr/>
              <a:t>2</a:t>
            </a:fld>
            <a:endParaRPr lang="en-US"/>
          </a:p>
        </p:txBody>
      </p:sp>
      <p:pic>
        <p:nvPicPr>
          <p:cNvPr id="189442" name="Picture 2" descr="16_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050338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FF0000"/>
                </a:solidFill>
              </a:rPr>
              <a:t>Phylum Mollusca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365A-8918-4C9F-B5D4-8C735F4EA62A}" type="slidenum">
              <a:rPr lang="en-US"/>
              <a:pPr/>
              <a:t>20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CFEB9"/>
            </a:outerShdw>
          </a:effectLst>
        </p:spPr>
        <p:txBody>
          <a:bodyPr lIns="90488" tIns="44450" rIns="90488" bIns="44450"/>
          <a:lstStyle/>
          <a:p>
            <a:r>
              <a:rPr lang="en-GB">
                <a:solidFill>
                  <a:srgbClr val="FF3300"/>
                </a:solidFill>
              </a:rPr>
              <a:t>Class Polyplacophora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Eight dorsal plates</a:t>
            </a:r>
          </a:p>
          <a:p>
            <a:r>
              <a:rPr lang="en-US" sz="2800"/>
              <a:t>Reduced head</a:t>
            </a:r>
          </a:p>
          <a:p>
            <a:r>
              <a:rPr lang="en-US" sz="2800"/>
              <a:t>Radula reinforced with iron</a:t>
            </a:r>
          </a:p>
          <a:p>
            <a:pPr lvl="1"/>
            <a:r>
              <a:rPr lang="en-US" sz="2400"/>
              <a:t>Scrape algae from rocks</a:t>
            </a:r>
          </a:p>
        </p:txBody>
      </p:sp>
      <p:pic>
        <p:nvPicPr>
          <p:cNvPr id="60432" name="Picture 16" descr="chiton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905000"/>
            <a:ext cx="3236913" cy="21875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75CC-BFEC-4592-9457-1522609F57ED}" type="slidenum">
              <a:rPr lang="en-US"/>
              <a:pPr/>
              <a:t>21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152400"/>
            <a:ext cx="8229600" cy="1143000"/>
          </a:xfrm>
        </p:spPr>
        <p:txBody>
          <a:bodyPr/>
          <a:lstStyle/>
          <a:p>
            <a:r>
              <a:rPr lang="en-GB">
                <a:solidFill>
                  <a:srgbClr val="FF3300"/>
                </a:solidFill>
              </a:rPr>
              <a:t>Class Polyplacophora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8" y="1724025"/>
            <a:ext cx="5780087" cy="3952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9538" y="333375"/>
            <a:ext cx="2408237" cy="1689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618038" y="1785938"/>
            <a:ext cx="209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Mantle cavity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1925638" y="2209800"/>
            <a:ext cx="866775" cy="16398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749550" y="1670050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Mouth</a:t>
            </a: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3219450" y="2224088"/>
            <a:ext cx="1470025" cy="835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5978525" y="2516188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Ctenidium</a:t>
            </a: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4311650" y="2814638"/>
            <a:ext cx="1598613" cy="2317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6353175" y="3268663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Foot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3794125" y="3530600"/>
            <a:ext cx="2573338" cy="3492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6272213" y="3941763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Anus</a:t>
            </a: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 flipV="1">
            <a:off x="5260975" y="3937000"/>
            <a:ext cx="922338" cy="3000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78B8-1DA3-413B-A3D5-29C6C1A52A23}" type="slidenum">
              <a:rPr lang="en-US"/>
              <a:pPr/>
              <a:t>22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CFEB9"/>
            </a:outerShdw>
          </a:effectLst>
        </p:spPr>
        <p:txBody>
          <a:bodyPr lIns="90488" tIns="44450" rIns="90488" bIns="44450"/>
          <a:lstStyle/>
          <a:p>
            <a:r>
              <a:rPr lang="en-GB">
                <a:solidFill>
                  <a:srgbClr val="FF3300"/>
                </a:solidFill>
              </a:rPr>
              <a:t>Class Polyplacophora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076450"/>
            <a:ext cx="5262563" cy="3441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1254125" y="3386138"/>
            <a:ext cx="835025" cy="1206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49250" y="2903538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Mouth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34963" y="1954213"/>
            <a:ext cx="1539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Digestive</a:t>
            </a:r>
          </a:p>
          <a:p>
            <a:pPr algn="r"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gland</a:t>
            </a: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2016125" y="2767013"/>
            <a:ext cx="1158875" cy="15128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2016125" y="1681163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Stomach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533650" y="2178050"/>
            <a:ext cx="655638" cy="15414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013200" y="1681163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Gonad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5767388" y="2011363"/>
            <a:ext cx="269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Pericardial cavity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6673850" y="3089275"/>
            <a:ext cx="187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Nephridium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4224338" y="2206625"/>
            <a:ext cx="106362" cy="12541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5919788" y="2565400"/>
            <a:ext cx="279400" cy="11826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>
            <a:off x="6064250" y="3571875"/>
            <a:ext cx="1212850" cy="650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6845300" y="442595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Anus</a:t>
            </a:r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 flipV="1">
            <a:off x="5995988" y="4606925"/>
            <a:ext cx="906462" cy="114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DF4D7-1B26-46EE-8813-D613772D2160}" type="slidenum">
              <a:rPr lang="en-US"/>
              <a:pPr/>
              <a:t>23</a:t>
            </a:fld>
            <a:endParaRPr lang="en-US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039938" y="1716088"/>
            <a:ext cx="5632450" cy="3521075"/>
          </a:xfrm>
          <a:prstGeom prst="rect">
            <a:avLst/>
          </a:prstGeom>
          <a:solidFill>
            <a:schemeClr val="tx1">
              <a:alpha val="50000"/>
            </a:schemeClr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CFEB9"/>
            </a:outerShdw>
          </a:effectLst>
        </p:spPr>
        <p:txBody>
          <a:bodyPr lIns="90488" tIns="44450" rIns="90488" bIns="44450"/>
          <a:lstStyle/>
          <a:p>
            <a:r>
              <a:rPr lang="en-GB" sz="4000">
                <a:solidFill>
                  <a:srgbClr val="FF0000"/>
                </a:solidFill>
              </a:rPr>
              <a:t>Class Bivalvia</a:t>
            </a:r>
            <a:br>
              <a:rPr lang="en-GB" sz="4000">
                <a:solidFill>
                  <a:srgbClr val="FF0000"/>
                </a:solidFill>
              </a:rPr>
            </a:br>
            <a:r>
              <a:rPr lang="en-GB" sz="3600">
                <a:solidFill>
                  <a:schemeClr val="tx1"/>
                </a:solidFill>
              </a:rPr>
              <a:t>Clams, Oysters, Shipworms</a:t>
            </a:r>
          </a:p>
        </p:txBody>
      </p:sp>
      <p:pic>
        <p:nvPicPr>
          <p:cNvPr id="4198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950" y="1547813"/>
            <a:ext cx="5654675" cy="35290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882775" y="1573213"/>
            <a:ext cx="5632450" cy="352107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AB81-1CBE-4A1D-87B5-F1FCA1D07ECB}" type="slidenum">
              <a:rPr lang="en-US"/>
              <a:pPr/>
              <a:t>24</a:t>
            </a:fld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Class Bivalvia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Two shells</a:t>
            </a:r>
          </a:p>
          <a:p>
            <a:r>
              <a:rPr lang="en-US" sz="2800"/>
              <a:t>Most are filter feeders</a:t>
            </a:r>
          </a:p>
          <a:p>
            <a:r>
              <a:rPr lang="en-US" sz="2800"/>
              <a:t>No head or radula</a:t>
            </a:r>
          </a:p>
          <a:p>
            <a:r>
              <a:rPr lang="en-US" sz="2800"/>
              <a:t>Burrow </a:t>
            </a:r>
          </a:p>
          <a:p>
            <a:pPr lvl="1"/>
            <a:r>
              <a:rPr lang="en-US" sz="2400"/>
              <a:t>Sand, wood, rocks</a:t>
            </a:r>
          </a:p>
          <a:p>
            <a:pPr lvl="1"/>
            <a:endParaRPr lang="en-US" sz="2400"/>
          </a:p>
        </p:txBody>
      </p:sp>
      <p:pic>
        <p:nvPicPr>
          <p:cNvPr id="62479" name="Picture 15" descr="mussell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3429000" cy="22748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53DEE-F612-4F8B-9BEB-AD2C1B683A00}" type="slidenum">
              <a:rPr lang="en-US"/>
              <a:pPr/>
              <a:t>25</a:t>
            </a:fld>
            <a:endParaRPr lang="en-US"/>
          </a:p>
        </p:txBody>
      </p:sp>
      <p:pic>
        <p:nvPicPr>
          <p:cNvPr id="198658" name="Picture 2" descr="16_2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28575"/>
            <a:ext cx="8047038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15BD-688C-4956-AB1D-B32BC6D50E46}" type="slidenum">
              <a:rPr lang="en-US"/>
              <a:pPr/>
              <a:t>26</a:t>
            </a:fld>
            <a:endParaRPr lang="en-US"/>
          </a:p>
        </p:txBody>
      </p:sp>
      <p:pic>
        <p:nvPicPr>
          <p:cNvPr id="196610" name="Picture 2" descr="16_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3" y="120650"/>
            <a:ext cx="9034462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7F2D-6072-400C-808B-C7769B7CAB2B}" type="slidenum">
              <a:rPr lang="en-US"/>
              <a:pPr/>
              <a:t>27</a:t>
            </a:fld>
            <a:endParaRPr lang="en-US"/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Giant Clam &amp; Burrowing Clam</a:t>
            </a:r>
          </a:p>
        </p:txBody>
      </p:sp>
      <p:pic>
        <p:nvPicPr>
          <p:cNvPr id="68615" name="Picture 7" descr="geoduckclam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1550" y="2690813"/>
            <a:ext cx="3771900" cy="2343150"/>
          </a:xfrm>
          <a:noFill/>
          <a:ln/>
        </p:spPr>
      </p:pic>
      <p:pic>
        <p:nvPicPr>
          <p:cNvPr id="68620" name="Picture 12" descr="giant%20clam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057400"/>
            <a:ext cx="4343400" cy="2965450"/>
          </a:xfrm>
          <a:noFill/>
          <a:ln/>
        </p:spPr>
      </p:pic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6248400" y="16002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Siphon</a:t>
            </a:r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6858000" y="20574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0E07-6BF3-4893-A6E6-E9EC41BC7B6D}" type="slidenum">
              <a:rPr lang="en-US"/>
              <a:pPr/>
              <a:t>28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Zebra Mussel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Environmental Pest</a:t>
            </a:r>
          </a:p>
          <a:p>
            <a:r>
              <a:rPr lang="en-US" sz="2800"/>
              <a:t>Ballast water of ships from Europe in 1986</a:t>
            </a:r>
          </a:p>
          <a:p>
            <a:r>
              <a:rPr lang="en-US" sz="2800"/>
              <a:t>Attack be secreting adhesive byssal threads</a:t>
            </a:r>
          </a:p>
          <a:p>
            <a:pPr lvl="1"/>
            <a:r>
              <a:rPr lang="en-US" sz="2400"/>
              <a:t>Each other</a:t>
            </a:r>
          </a:p>
          <a:p>
            <a:pPr lvl="1"/>
            <a:r>
              <a:rPr lang="en-US" sz="2400"/>
              <a:t>Other mussels</a:t>
            </a:r>
          </a:p>
          <a:p>
            <a:pPr lvl="1"/>
            <a:r>
              <a:rPr lang="en-US" sz="2400"/>
              <a:t>Man made objects</a:t>
            </a:r>
          </a:p>
          <a:p>
            <a:pPr lvl="2"/>
            <a:r>
              <a:rPr lang="en-US" sz="2000"/>
              <a:t>Pipes, plumbing</a:t>
            </a:r>
          </a:p>
        </p:txBody>
      </p:sp>
      <p:pic>
        <p:nvPicPr>
          <p:cNvPr id="71686" name="Picture 6" descr="zebramussel9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516188"/>
            <a:ext cx="4038600" cy="2692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44FF9-1298-4B07-89AF-6733B0D92650}" type="slidenum">
              <a:rPr lang="en-US"/>
              <a:pPr/>
              <a:t>29</a:t>
            </a:fld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Zebra Mussel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Live in high densities</a:t>
            </a:r>
          </a:p>
          <a:p>
            <a:r>
              <a:rPr lang="en-US" sz="2800"/>
              <a:t>Feed on phytoplankton</a:t>
            </a:r>
          </a:p>
          <a:p>
            <a:r>
              <a:rPr lang="en-US" sz="2800"/>
              <a:t>Reproduce rapidly</a:t>
            </a:r>
          </a:p>
        </p:txBody>
      </p:sp>
      <p:pic>
        <p:nvPicPr>
          <p:cNvPr id="73735" name="Picture 7" descr="zebra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559050"/>
            <a:ext cx="4038600" cy="2606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C0197-A201-41BC-A1A3-5A73968801C1}" type="slidenum">
              <a:rPr lang="en-US"/>
              <a:pPr/>
              <a:t>3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/>
          <a:effectLst>
            <a:outerShdw dist="17961" dir="13500000" algn="ctr" rotWithShape="0">
              <a:srgbClr val="FFFFCC"/>
            </a:outerShdw>
          </a:effectLst>
        </p:spPr>
        <p:txBody>
          <a:bodyPr lIns="92075" tIns="46038" rIns="92075" bIns="46038"/>
          <a:lstStyle/>
          <a:p>
            <a:r>
              <a:rPr lang="en-US">
                <a:solidFill>
                  <a:srgbClr val="FF0000"/>
                </a:solidFill>
              </a:rPr>
              <a:t>Numbers of species</a:t>
            </a:r>
          </a:p>
        </p:txBody>
      </p:sp>
      <p:graphicFrame>
        <p:nvGraphicFramePr>
          <p:cNvPr id="64515" name="Object 3"/>
          <p:cNvGraphicFramePr>
            <a:graphicFrameLocks/>
          </p:cNvGraphicFramePr>
          <p:nvPr/>
        </p:nvGraphicFramePr>
        <p:xfrm>
          <a:off x="0" y="1065213"/>
          <a:ext cx="7613650" cy="5076825"/>
        </p:xfrm>
        <a:graphic>
          <a:graphicData uri="http://schemas.openxmlformats.org/presentationml/2006/ole">
            <p:oleObj spid="_x0000_s64515" name="Chart" r:id="rId4" imgW="6096000" imgH="4067251" progId="MSGraph.Chart.8">
              <p:embed followColorScheme="full"/>
            </p:oleObj>
          </a:graphicData>
        </a:graphic>
      </p:graphicFrame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6332538" y="909638"/>
            <a:ext cx="2809875" cy="4362450"/>
            <a:chOff x="3989" y="573"/>
            <a:chExt cx="1770" cy="2748"/>
          </a:xfrm>
        </p:grpSpPr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4140" y="2117"/>
              <a:ext cx="12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Echinodermata</a:t>
              </a: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4140" y="3071"/>
              <a:ext cx="9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Ciliophora</a:t>
              </a:r>
            </a:p>
          </p:txBody>
        </p:sp>
        <p:sp>
          <p:nvSpPr>
            <p:cNvPr id="64519" name="Rectangle 7"/>
            <p:cNvSpPr>
              <a:spLocks noChangeArrowheads="1"/>
            </p:cNvSpPr>
            <p:nvPr/>
          </p:nvSpPr>
          <p:spPr bwMode="auto">
            <a:xfrm>
              <a:off x="4140" y="1021"/>
              <a:ext cx="8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Chordata</a:t>
              </a:r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auto">
            <a:xfrm>
              <a:off x="3989" y="1080"/>
              <a:ext cx="110" cy="11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1" name="Rectangle 9"/>
            <p:cNvSpPr>
              <a:spLocks noChangeArrowheads="1"/>
            </p:cNvSpPr>
            <p:nvPr/>
          </p:nvSpPr>
          <p:spPr bwMode="auto">
            <a:xfrm>
              <a:off x="4140" y="794"/>
              <a:ext cx="8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Mollusca</a:t>
              </a:r>
            </a:p>
          </p:txBody>
        </p:sp>
        <p:sp>
          <p:nvSpPr>
            <p:cNvPr id="64522" name="Oval 10"/>
            <p:cNvSpPr>
              <a:spLocks noChangeArrowheads="1"/>
            </p:cNvSpPr>
            <p:nvPr/>
          </p:nvSpPr>
          <p:spPr bwMode="auto">
            <a:xfrm>
              <a:off x="3989" y="853"/>
              <a:ext cx="110" cy="11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3" name="Rectangle 11"/>
            <p:cNvSpPr>
              <a:spLocks noChangeArrowheads="1"/>
            </p:cNvSpPr>
            <p:nvPr/>
          </p:nvSpPr>
          <p:spPr bwMode="auto">
            <a:xfrm>
              <a:off x="4140" y="1225"/>
              <a:ext cx="13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Platyhelminthes</a:t>
              </a:r>
            </a:p>
          </p:txBody>
        </p:sp>
        <p:sp>
          <p:nvSpPr>
            <p:cNvPr id="64524" name="Oval 12"/>
            <p:cNvSpPr>
              <a:spLocks noChangeArrowheads="1"/>
            </p:cNvSpPr>
            <p:nvPr/>
          </p:nvSpPr>
          <p:spPr bwMode="auto">
            <a:xfrm>
              <a:off x="3989" y="1298"/>
              <a:ext cx="110" cy="110"/>
            </a:xfrm>
            <a:prstGeom prst="ellipse">
              <a:avLst/>
            </a:prstGeom>
            <a:solidFill>
              <a:srgbClr val="00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5" name="Rectangle 13"/>
            <p:cNvSpPr>
              <a:spLocks noChangeArrowheads="1"/>
            </p:cNvSpPr>
            <p:nvPr/>
          </p:nvSpPr>
          <p:spPr bwMode="auto">
            <a:xfrm>
              <a:off x="4140" y="1453"/>
              <a:ext cx="8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Nematoda</a:t>
              </a:r>
            </a:p>
          </p:txBody>
        </p:sp>
        <p:sp>
          <p:nvSpPr>
            <p:cNvPr id="64526" name="Oval 14"/>
            <p:cNvSpPr>
              <a:spLocks noChangeArrowheads="1"/>
            </p:cNvSpPr>
            <p:nvPr/>
          </p:nvSpPr>
          <p:spPr bwMode="auto">
            <a:xfrm>
              <a:off x="3989" y="1517"/>
              <a:ext cx="110" cy="110"/>
            </a:xfrm>
            <a:prstGeom prst="ellipse">
              <a:avLst/>
            </a:prstGeom>
            <a:solidFill>
              <a:srgbClr val="E3BE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Rectangle 15"/>
            <p:cNvSpPr>
              <a:spLocks noChangeArrowheads="1"/>
            </p:cNvSpPr>
            <p:nvPr/>
          </p:nvSpPr>
          <p:spPr bwMode="auto">
            <a:xfrm>
              <a:off x="4140" y="1887"/>
              <a:ext cx="7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Porifera</a:t>
              </a:r>
            </a:p>
          </p:txBody>
        </p:sp>
        <p:sp>
          <p:nvSpPr>
            <p:cNvPr id="64528" name="Oval 16"/>
            <p:cNvSpPr>
              <a:spLocks noChangeArrowheads="1"/>
            </p:cNvSpPr>
            <p:nvPr/>
          </p:nvSpPr>
          <p:spPr bwMode="auto">
            <a:xfrm>
              <a:off x="3989" y="1936"/>
              <a:ext cx="110" cy="11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Rectangle 17"/>
            <p:cNvSpPr>
              <a:spLocks noChangeArrowheads="1"/>
            </p:cNvSpPr>
            <p:nvPr/>
          </p:nvSpPr>
          <p:spPr bwMode="auto">
            <a:xfrm>
              <a:off x="4140" y="1674"/>
              <a:ext cx="7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Annelida</a:t>
              </a:r>
            </a:p>
          </p:txBody>
        </p:sp>
        <p:sp>
          <p:nvSpPr>
            <p:cNvPr id="64530" name="Oval 18"/>
            <p:cNvSpPr>
              <a:spLocks noChangeArrowheads="1"/>
            </p:cNvSpPr>
            <p:nvPr/>
          </p:nvSpPr>
          <p:spPr bwMode="auto">
            <a:xfrm>
              <a:off x="3989" y="1732"/>
              <a:ext cx="110" cy="11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1" name="Oval 19"/>
            <p:cNvSpPr>
              <a:spLocks noChangeArrowheads="1"/>
            </p:cNvSpPr>
            <p:nvPr/>
          </p:nvSpPr>
          <p:spPr bwMode="auto">
            <a:xfrm>
              <a:off x="3989" y="2161"/>
              <a:ext cx="110" cy="110"/>
            </a:xfrm>
            <a:prstGeom prst="ellipse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2" name="Oval 20"/>
            <p:cNvSpPr>
              <a:spLocks noChangeArrowheads="1"/>
            </p:cNvSpPr>
            <p:nvPr/>
          </p:nvSpPr>
          <p:spPr bwMode="auto">
            <a:xfrm>
              <a:off x="3989" y="2638"/>
              <a:ext cx="110" cy="11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3" name="Oval 21"/>
            <p:cNvSpPr>
              <a:spLocks noChangeArrowheads="1"/>
            </p:cNvSpPr>
            <p:nvPr/>
          </p:nvSpPr>
          <p:spPr bwMode="auto">
            <a:xfrm>
              <a:off x="4000" y="2895"/>
              <a:ext cx="110" cy="110"/>
            </a:xfrm>
            <a:prstGeom prst="ellipse">
              <a:avLst/>
            </a:prstGeom>
            <a:solidFill>
              <a:srgbClr val="FF33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4" name="Oval 22"/>
            <p:cNvSpPr>
              <a:spLocks noChangeArrowheads="1"/>
            </p:cNvSpPr>
            <p:nvPr/>
          </p:nvSpPr>
          <p:spPr bwMode="auto">
            <a:xfrm>
              <a:off x="4000" y="3122"/>
              <a:ext cx="110" cy="11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5" name="Rectangle 23"/>
            <p:cNvSpPr>
              <a:spLocks noChangeArrowheads="1"/>
            </p:cNvSpPr>
            <p:nvPr/>
          </p:nvSpPr>
          <p:spPr bwMode="auto">
            <a:xfrm>
              <a:off x="4140" y="2361"/>
              <a:ext cx="5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Other</a:t>
              </a:r>
            </a:p>
          </p:txBody>
        </p:sp>
        <p:sp>
          <p:nvSpPr>
            <p:cNvPr id="64536" name="Rectangle 24"/>
            <p:cNvSpPr>
              <a:spLocks noChangeArrowheads="1"/>
            </p:cNvSpPr>
            <p:nvPr/>
          </p:nvSpPr>
          <p:spPr bwMode="auto">
            <a:xfrm>
              <a:off x="4140" y="2830"/>
              <a:ext cx="10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Apicomplex</a:t>
              </a:r>
            </a:p>
          </p:txBody>
        </p:sp>
        <p:sp>
          <p:nvSpPr>
            <p:cNvPr id="64537" name="Rectangle 25"/>
            <p:cNvSpPr>
              <a:spLocks noChangeArrowheads="1"/>
            </p:cNvSpPr>
            <p:nvPr/>
          </p:nvSpPr>
          <p:spPr bwMode="auto">
            <a:xfrm>
              <a:off x="4140" y="2585"/>
              <a:ext cx="16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Sarcomastigophora</a:t>
              </a:r>
            </a:p>
          </p:txBody>
        </p:sp>
        <p:sp>
          <p:nvSpPr>
            <p:cNvPr id="64538" name="Oval 26"/>
            <p:cNvSpPr>
              <a:spLocks noChangeArrowheads="1"/>
            </p:cNvSpPr>
            <p:nvPr/>
          </p:nvSpPr>
          <p:spPr bwMode="auto">
            <a:xfrm>
              <a:off x="3989" y="2386"/>
              <a:ext cx="110" cy="110"/>
            </a:xfrm>
            <a:prstGeom prst="ellipse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9" name="Rectangle 27"/>
            <p:cNvSpPr>
              <a:spLocks noChangeArrowheads="1"/>
            </p:cNvSpPr>
            <p:nvPr/>
          </p:nvSpPr>
          <p:spPr bwMode="auto">
            <a:xfrm>
              <a:off x="4140" y="573"/>
              <a:ext cx="9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/>
                <a:t>Arthropoda</a:t>
              </a:r>
            </a:p>
          </p:txBody>
        </p:sp>
        <p:sp>
          <p:nvSpPr>
            <p:cNvPr id="64540" name="Oval 28"/>
            <p:cNvSpPr>
              <a:spLocks noChangeArrowheads="1"/>
            </p:cNvSpPr>
            <p:nvPr/>
          </p:nvSpPr>
          <p:spPr bwMode="auto">
            <a:xfrm>
              <a:off x="3989" y="632"/>
              <a:ext cx="110" cy="11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71939-5D82-4571-91DC-C3896E1DCB26}" type="slidenum">
              <a:rPr lang="en-US"/>
              <a:pPr/>
              <a:t>30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Zebra Mussel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Attach to native mussels</a:t>
            </a:r>
          </a:p>
          <a:p>
            <a:r>
              <a:rPr lang="en-US" sz="2800"/>
              <a:t>Killed all native mussels in Lake Erie</a:t>
            </a:r>
          </a:p>
        </p:txBody>
      </p:sp>
      <p:pic>
        <p:nvPicPr>
          <p:cNvPr id="75783" name="Picture 7" descr="zmonclm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52600"/>
            <a:ext cx="4038600" cy="2657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F486-C2EF-43EC-B1D7-780F55F3C707}" type="slidenum">
              <a:rPr lang="en-US"/>
              <a:pPr/>
              <a:t>31</a:t>
            </a:fld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Distribution of Zebra Mussel</a:t>
            </a:r>
          </a:p>
        </p:txBody>
      </p:sp>
      <p:pic>
        <p:nvPicPr>
          <p:cNvPr id="77833" name="Picture 9" descr="current_zm_map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676400"/>
            <a:ext cx="4953000" cy="38274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9B52-1988-46D7-B526-04F0542AB496}" type="slidenum">
              <a:rPr lang="en-US"/>
              <a:pPr/>
              <a:t>32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788" y="1582738"/>
            <a:ext cx="4878387" cy="3405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FFFCC"/>
            </a:outerShdw>
          </a:effectLst>
        </p:spPr>
        <p:txBody>
          <a:bodyPr lIns="92075" tIns="46038" rIns="92075" bIns="46038"/>
          <a:lstStyle/>
          <a:p>
            <a:r>
              <a:rPr lang="en-GB">
                <a:solidFill>
                  <a:srgbClr val="FF0000"/>
                </a:solidFill>
              </a:rPr>
              <a:t>Bivalve structures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42125" y="3922713"/>
            <a:ext cx="1504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Incurrent</a:t>
            </a:r>
          </a:p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siphon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537325" y="2246313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Ctenidium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842125" y="2855913"/>
            <a:ext cx="1608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Excurrent</a:t>
            </a:r>
          </a:p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siphon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318125" y="1331913"/>
            <a:ext cx="103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Hinge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679700" y="385445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Foot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17500" y="2089150"/>
            <a:ext cx="177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Labial palp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2039938" y="2493963"/>
            <a:ext cx="1114425" cy="4127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>
            <a:off x="4140200" y="1682750"/>
            <a:ext cx="1193800" cy="2206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H="1">
            <a:off x="4273550" y="2597150"/>
            <a:ext cx="2279650" cy="679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6116638" y="3235325"/>
            <a:ext cx="679450" cy="298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flipH="1" flipV="1">
            <a:off x="6121400" y="3859213"/>
            <a:ext cx="679450" cy="374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1173C-942A-47C2-8DDF-C30BCC0362C4}" type="slidenum">
              <a:rPr lang="en-US"/>
              <a:pPr/>
              <a:t>33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3563" y="1611313"/>
            <a:ext cx="5564187" cy="363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FFFCC"/>
            </a:outerShdw>
          </a:effectLst>
        </p:spPr>
        <p:txBody>
          <a:bodyPr lIns="92075" tIns="46038" rIns="92075" bIns="46038"/>
          <a:lstStyle/>
          <a:p>
            <a:r>
              <a:rPr lang="en-GB">
                <a:solidFill>
                  <a:srgbClr val="FF0000"/>
                </a:solidFill>
              </a:rPr>
              <a:t>Clam anatomy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318125" y="1157288"/>
            <a:ext cx="269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Pericardial cavity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384925" y="1766888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Heart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013325" y="5195888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Gonad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2346325" y="5195888"/>
            <a:ext cx="143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Intestine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00063" y="3743325"/>
            <a:ext cx="147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Stomach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7191375" y="3856038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Incurrent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7340600" y="3284538"/>
            <a:ext cx="160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Excurrent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765925" y="2376488"/>
            <a:ext cx="143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Intestine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285750" y="1479550"/>
            <a:ext cx="253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Metanephridium</a:t>
            </a:r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H="1">
            <a:off x="5127625" y="1606550"/>
            <a:ext cx="739775" cy="679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H="1">
            <a:off x="5440363" y="2139950"/>
            <a:ext cx="884237" cy="355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 flipH="1">
            <a:off x="6054725" y="2673350"/>
            <a:ext cx="727075" cy="587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 flipV="1">
            <a:off x="4889500" y="3679825"/>
            <a:ext cx="898525" cy="157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V="1">
            <a:off x="3432175" y="3889375"/>
            <a:ext cx="831850" cy="12890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V="1">
            <a:off x="1908175" y="3354388"/>
            <a:ext cx="1495425" cy="681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2736850" y="1865313"/>
            <a:ext cx="2662238" cy="1263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 flipH="1" flipV="1">
            <a:off x="6643688" y="3508375"/>
            <a:ext cx="684212" cy="571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 flipH="1" flipV="1">
            <a:off x="6556375" y="3824288"/>
            <a:ext cx="669925" cy="301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AB1E-2CE8-445A-A259-DBE4F20C6274}" type="slidenum">
              <a:rPr lang="en-US"/>
              <a:pPr/>
              <a:t>34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3413" y="1985963"/>
            <a:ext cx="4881562" cy="31924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FFFCC"/>
            </a:outerShdw>
          </a:effectLst>
        </p:spPr>
        <p:txBody>
          <a:bodyPr lIns="92075" tIns="46038" rIns="92075" bIns="46038"/>
          <a:lstStyle/>
          <a:p>
            <a:r>
              <a:rPr lang="en-GB">
                <a:solidFill>
                  <a:srgbClr val="FF0000"/>
                </a:solidFill>
              </a:rPr>
              <a:t>Clam anatomy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089525" y="5195888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Gonad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422525" y="5195888"/>
            <a:ext cx="143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Intestine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552450" y="3827463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Stomach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6516688" y="4164013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Incurrent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6524625" y="3313113"/>
            <a:ext cx="160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Excurrent</a:t>
            </a: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 flipV="1">
            <a:off x="4606925" y="3794125"/>
            <a:ext cx="1257300" cy="1460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V="1">
            <a:off x="3508375" y="3889375"/>
            <a:ext cx="831850" cy="12890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V="1">
            <a:off x="1984375" y="3451225"/>
            <a:ext cx="1460500" cy="584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739775" y="2333625"/>
            <a:ext cx="1539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Digestive</a:t>
            </a:r>
          </a:p>
          <a:p>
            <a:pPr algn="r"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gland</a:t>
            </a:r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2235200" y="2730500"/>
            <a:ext cx="1422400" cy="298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H="1" flipV="1">
            <a:off x="6094413" y="3960813"/>
            <a:ext cx="390525" cy="441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 flipH="1" flipV="1">
            <a:off x="6165850" y="3587750"/>
            <a:ext cx="390525" cy="809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4BC7-A13B-4326-844A-C9F68F8A07F6}" type="slidenum">
              <a:rPr lang="en-US"/>
              <a:pPr/>
              <a:t>35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3563" y="1824038"/>
            <a:ext cx="5283200" cy="345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FFFCC"/>
            </a:outerShdw>
          </a:effectLst>
        </p:spPr>
        <p:txBody>
          <a:bodyPr lIns="92075" tIns="46038" rIns="92075" bIns="46038"/>
          <a:lstStyle/>
          <a:p>
            <a:r>
              <a:rPr lang="en-GB">
                <a:solidFill>
                  <a:srgbClr val="FF0000"/>
                </a:solidFill>
              </a:rPr>
              <a:t>Clam anatomy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394325" y="1157288"/>
            <a:ext cx="269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Pericardial cavity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461125" y="1766888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Heart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6994525" y="3998913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Incurrent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7070725" y="3313113"/>
            <a:ext cx="160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Excurrent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842125" y="2376488"/>
            <a:ext cx="143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Intestine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5030788" y="1606550"/>
            <a:ext cx="912812" cy="9382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5273675" y="2139950"/>
            <a:ext cx="1127125" cy="4841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5613400" y="2673350"/>
            <a:ext cx="1244600" cy="1460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H="1">
            <a:off x="6446838" y="3594100"/>
            <a:ext cx="612775" cy="60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H="1" flipV="1">
            <a:off x="6346825" y="4013200"/>
            <a:ext cx="641350" cy="2714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E8C2-FFE9-4104-8AC2-D77A132F3FEC}" type="slidenum">
              <a:rPr lang="en-US"/>
              <a:pPr/>
              <a:t>36</a:t>
            </a:fld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513" y="1682750"/>
            <a:ext cx="5454650" cy="3567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FFFCC"/>
            </a:outerShdw>
          </a:effectLst>
        </p:spPr>
        <p:txBody>
          <a:bodyPr lIns="92075" tIns="46038" rIns="92075" bIns="46038"/>
          <a:lstStyle/>
          <a:p>
            <a:r>
              <a:rPr lang="en-GB">
                <a:solidFill>
                  <a:srgbClr val="FF0000"/>
                </a:solidFill>
              </a:rPr>
              <a:t>Clam anatomy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394325" y="1157288"/>
            <a:ext cx="269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Pericardial cavity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461125" y="1766888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Heart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5846763" y="4953000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Gonad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6918325" y="3951288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Incurrent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7070725" y="3313113"/>
            <a:ext cx="160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Excurrent</a:t>
            </a: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6842125" y="2376488"/>
            <a:ext cx="143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Intestine</a:t>
            </a: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2254250" y="1222375"/>
            <a:ext cx="253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Metanephridium</a:t>
            </a:r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H="1">
            <a:off x="4959350" y="1570038"/>
            <a:ext cx="623888" cy="8159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H="1">
            <a:off x="5214938" y="2122488"/>
            <a:ext cx="1274762" cy="4302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 flipH="1">
            <a:off x="5656263" y="2673350"/>
            <a:ext cx="1201737" cy="889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H="1" flipV="1">
            <a:off x="4706938" y="3765550"/>
            <a:ext cx="1157287" cy="14890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3281363" y="1652588"/>
            <a:ext cx="1346200" cy="1435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45" name="Group 21"/>
          <p:cNvGrpSpPr>
            <a:grpSpLocks/>
          </p:cNvGrpSpPr>
          <p:nvPr/>
        </p:nvGrpSpPr>
        <p:grpSpPr bwMode="auto">
          <a:xfrm>
            <a:off x="152400" y="3733800"/>
            <a:ext cx="3613150" cy="2782888"/>
            <a:chOff x="133" y="1520"/>
            <a:chExt cx="2276" cy="1753"/>
          </a:xfrm>
        </p:grpSpPr>
        <p:pic>
          <p:nvPicPr>
            <p:cNvPr id="52241" name="Picture 1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" y="1528"/>
              <a:ext cx="2276" cy="1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133" y="1520"/>
              <a:ext cx="2241" cy="1711"/>
            </a:xfrm>
            <a:prstGeom prst="rect">
              <a:avLst/>
            </a:prstGeom>
            <a:noFill/>
            <a:ln w="47625" cmpd="thickThin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43" name="Line 19"/>
          <p:cNvSpPr>
            <a:spLocks noChangeShapeType="1"/>
          </p:cNvSpPr>
          <p:nvPr/>
        </p:nvSpPr>
        <p:spPr bwMode="auto">
          <a:xfrm flipH="1" flipV="1">
            <a:off x="6418263" y="3568700"/>
            <a:ext cx="669925" cy="25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 flipH="1" flipV="1">
            <a:off x="6230938" y="3927475"/>
            <a:ext cx="669925" cy="298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5E94-8920-4BB3-8629-AA37E438B376}" type="slidenum">
              <a:rPr lang="en-US"/>
              <a:pPr/>
              <a:t>37</a:t>
            </a:fld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Oysters</a:t>
            </a:r>
          </a:p>
        </p:txBody>
      </p:sp>
      <p:pic>
        <p:nvPicPr>
          <p:cNvPr id="79881" name="Picture 9" descr="oyster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2286000"/>
            <a:ext cx="2489200" cy="2235200"/>
          </a:xfrm>
          <a:noFill/>
          <a:ln/>
        </p:spPr>
      </p:pic>
      <p:pic>
        <p:nvPicPr>
          <p:cNvPr id="79883" name="Picture 11" descr="pearls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2286000"/>
            <a:ext cx="2324100" cy="2971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21F6-4A0B-486A-A8DD-E5B2F2E4C164}" type="slidenum">
              <a:rPr lang="en-US"/>
              <a:pPr/>
              <a:t>38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Pearl formation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5638" y="1587500"/>
            <a:ext cx="5443537" cy="3779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3084513" y="1751013"/>
            <a:ext cx="2420937" cy="314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461963" y="3690938"/>
            <a:ext cx="263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Developing pearl</a:t>
            </a: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1360488" y="4437063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Epithelium</a:t>
            </a:r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 flipV="1">
            <a:off x="3084513" y="2468563"/>
            <a:ext cx="2232025" cy="44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 flipV="1">
            <a:off x="3084513" y="3100388"/>
            <a:ext cx="1041400" cy="1444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flipV="1">
            <a:off x="3084513" y="3660775"/>
            <a:ext cx="1974850" cy="260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 flipV="1">
            <a:off x="3084513" y="3889375"/>
            <a:ext cx="2197100" cy="8334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AutoShape 14"/>
          <p:cNvSpPr>
            <a:spLocks/>
          </p:cNvSpPr>
          <p:nvPr/>
        </p:nvSpPr>
        <p:spPr bwMode="auto">
          <a:xfrm>
            <a:off x="2590800" y="1600200"/>
            <a:ext cx="304800" cy="1752600"/>
          </a:xfrm>
          <a:prstGeom prst="leftBrace">
            <a:avLst>
              <a:gd name="adj1" fmla="val 479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1755775" y="22098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Shell</a:t>
            </a: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838200" y="5257800"/>
            <a:ext cx="7848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Irritant lodged between shell and mantle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Layers of nacre secreted around foreign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7E18-F3DA-4FFD-8BFE-993CED922756}" type="slidenum">
              <a:rPr lang="en-US"/>
              <a:pPr/>
              <a:t>39</a:t>
            </a:fld>
            <a:endParaRPr lang="en-US"/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Scallops</a:t>
            </a:r>
          </a:p>
        </p:txBody>
      </p:sp>
      <p:pic>
        <p:nvPicPr>
          <p:cNvPr id="86027" name="Picture 11" descr="scallop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057400"/>
            <a:ext cx="3133725" cy="3505200"/>
          </a:xfrm>
          <a:noFill/>
          <a:ln/>
        </p:spPr>
      </p:pic>
      <p:pic>
        <p:nvPicPr>
          <p:cNvPr id="86028" name="Picture 12" descr="bivalvia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128838"/>
            <a:ext cx="4038600" cy="3467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CA7-EBD7-4A0A-B3CD-A0A73DB18D18}" type="slidenum">
              <a:rPr lang="en-US"/>
              <a:pPr/>
              <a:t>4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Molluscs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r>
              <a:rPr lang="en-US" sz="2400"/>
              <a:t>50,000 -100,000 living species</a:t>
            </a:r>
          </a:p>
          <a:p>
            <a:r>
              <a:rPr lang="en-US" sz="2400"/>
              <a:t>35,000 extinct species</a:t>
            </a:r>
          </a:p>
          <a:p>
            <a:r>
              <a:rPr lang="en-US" sz="2400"/>
              <a:t>Largest = 1000 pounds</a:t>
            </a:r>
          </a:p>
          <a:p>
            <a:r>
              <a:rPr lang="en-US" sz="2400"/>
              <a:t>80% less than 5 cm</a:t>
            </a:r>
          </a:p>
          <a:p>
            <a:r>
              <a:rPr lang="en-US" sz="2400"/>
              <a:t>Soft body</a:t>
            </a:r>
          </a:p>
          <a:p>
            <a:r>
              <a:rPr lang="en-US" sz="2400"/>
              <a:t>Most have a shell</a:t>
            </a:r>
          </a:p>
          <a:p>
            <a:r>
              <a:rPr lang="en-US" sz="2400"/>
              <a:t>Most marine</a:t>
            </a:r>
          </a:p>
          <a:p>
            <a:r>
              <a:rPr lang="en-US" sz="2400"/>
              <a:t>Snails terrestrial</a:t>
            </a:r>
          </a:p>
          <a:p>
            <a:pPr lvl="1"/>
            <a:r>
              <a:rPr lang="en-US" sz="2000"/>
              <a:t>Most habitat</a:t>
            </a:r>
          </a:p>
          <a:p>
            <a:endParaRPr lang="en-US" sz="2400"/>
          </a:p>
        </p:txBody>
      </p:sp>
      <p:graphicFrame>
        <p:nvGraphicFramePr>
          <p:cNvPr id="8199" name="Object 7">
            <a:hlinkClick r:id="" action="ppaction://ole?verb=0"/>
          </p:cNvPr>
          <p:cNvGraphicFramePr>
            <a:graphicFrameLocks/>
          </p:cNvGraphicFramePr>
          <p:nvPr>
            <p:ph sz="half" idx="1"/>
          </p:nvPr>
        </p:nvGraphicFramePr>
        <p:xfrm>
          <a:off x="533400" y="1752600"/>
          <a:ext cx="3746500" cy="2497138"/>
        </p:xfrm>
        <a:graphic>
          <a:graphicData uri="http://schemas.openxmlformats.org/presentationml/2006/ole">
            <p:oleObj spid="_x0000_s8199" name="Paint Shop Pro Image" r:id="rId3" imgW="3746341" imgH="2496884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BEE0-B9C3-4A9E-87A7-D8F953226572}" type="slidenum">
              <a:rPr lang="en-US"/>
              <a:pPr/>
              <a:t>40</a:t>
            </a:fld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Shipworms</a:t>
            </a:r>
          </a:p>
        </p:txBody>
      </p:sp>
      <p:pic>
        <p:nvPicPr>
          <p:cNvPr id="90119" name="Picture 7" descr="shipworm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788" y="2919413"/>
            <a:ext cx="3781425" cy="1885950"/>
          </a:xfrm>
          <a:noFill/>
          <a:ln/>
        </p:spPr>
      </p:pic>
      <p:pic>
        <p:nvPicPr>
          <p:cNvPr id="90120" name="Picture 8" descr="shipworm_wood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76875" y="1981200"/>
            <a:ext cx="2381250" cy="3762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8251-EFD5-47E4-9518-62F6FBCAC23B}" type="slidenum">
              <a:rPr lang="en-US"/>
              <a:pPr/>
              <a:t>41</a:t>
            </a:fld>
            <a:endParaRPr lang="en-US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954213" y="1816100"/>
            <a:ext cx="5589587" cy="3722688"/>
          </a:xfrm>
          <a:prstGeom prst="rect">
            <a:avLst/>
          </a:prstGeom>
          <a:solidFill>
            <a:schemeClr val="tx1">
              <a:alpha val="50000"/>
            </a:schemeClr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CFEB9"/>
            </a:outerShdw>
          </a:effectLst>
        </p:spPr>
        <p:txBody>
          <a:bodyPr lIns="90488" tIns="44450" rIns="90488" bIns="44450"/>
          <a:lstStyle/>
          <a:p>
            <a:r>
              <a:rPr lang="en-GB" sz="4000">
                <a:solidFill>
                  <a:srgbClr val="FF0000"/>
                </a:solidFill>
              </a:rPr>
              <a:t>Class Gastropoda</a:t>
            </a:r>
            <a:br>
              <a:rPr lang="en-GB" sz="4000">
                <a:solidFill>
                  <a:srgbClr val="FF0000"/>
                </a:solidFill>
              </a:rPr>
            </a:br>
            <a:r>
              <a:rPr lang="en-GB" sz="4000">
                <a:solidFill>
                  <a:srgbClr val="FF0000"/>
                </a:solidFill>
              </a:rPr>
              <a:t>Snails, Slugs, Conchs, Limpets</a:t>
            </a:r>
          </a:p>
        </p:txBody>
      </p:sp>
      <p:graphicFrame>
        <p:nvGraphicFramePr>
          <p:cNvPr id="9216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76413" y="1681163"/>
          <a:ext cx="5632450" cy="3749675"/>
        </p:xfrm>
        <a:graphic>
          <a:graphicData uri="http://schemas.openxmlformats.org/presentationml/2006/ole">
            <p:oleObj spid="_x0000_s92164" name="Paint Shop Pro Image" r:id="rId4" imgW="3746341" imgH="2496884" progId="PaintShopPro">
              <p:embed/>
            </p:oleObj>
          </a:graphicData>
        </a:graphic>
      </p:graphicFrame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797050" y="1673225"/>
            <a:ext cx="5589588" cy="372268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B279-21A2-4321-A77F-4F6EE34CB320}" type="slidenum">
              <a:rPr lang="en-US"/>
              <a:pPr/>
              <a:t>42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Class Gastropoda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One shell (if present)</a:t>
            </a:r>
          </a:p>
          <a:p>
            <a:r>
              <a:rPr lang="en-US" sz="2800"/>
              <a:t>Torsion of body</a:t>
            </a:r>
          </a:p>
          <a:p>
            <a:pPr>
              <a:buFontTx/>
              <a:buNone/>
            </a:pPr>
            <a:endParaRPr lang="en-US" sz="2800"/>
          </a:p>
          <a:p>
            <a:endParaRPr lang="en-US" sz="2800"/>
          </a:p>
          <a:p>
            <a:endParaRPr lang="en-US" sz="2800"/>
          </a:p>
          <a:p>
            <a:pPr lvl="1"/>
            <a:endParaRPr lang="en-US" sz="2400"/>
          </a:p>
        </p:txBody>
      </p:sp>
      <p:pic>
        <p:nvPicPr>
          <p:cNvPr id="108550" name="Picture 6" descr="Helix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828800"/>
            <a:ext cx="3251200" cy="2159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69EE-1FB5-421C-96C4-901CC0812CC9}" type="slidenum">
              <a:rPr lang="en-US"/>
              <a:pPr/>
              <a:t>43</a:t>
            </a:fld>
            <a:endParaRPr lang="en-US"/>
          </a:p>
        </p:txBody>
      </p:sp>
      <p:pic>
        <p:nvPicPr>
          <p:cNvPr id="200706" name="Picture 2" descr="16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3" y="1041400"/>
            <a:ext cx="9034462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61CC-256B-4624-8A6B-19603186EEEC}" type="slidenum">
              <a:rPr lang="en-US"/>
              <a:pPr/>
              <a:t>44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Snail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Terrestrail</a:t>
            </a:r>
          </a:p>
          <a:p>
            <a:r>
              <a:rPr lang="en-US" sz="2800"/>
              <a:t>Mantle cavity functions as lung</a:t>
            </a:r>
          </a:p>
        </p:txBody>
      </p:sp>
      <p:grpSp>
        <p:nvGrpSpPr>
          <p:cNvPr id="151561" name="Group 9"/>
          <p:cNvGrpSpPr>
            <a:grpSpLocks/>
          </p:cNvGrpSpPr>
          <p:nvPr/>
        </p:nvGrpSpPr>
        <p:grpSpPr bwMode="auto">
          <a:xfrm>
            <a:off x="533400" y="1066800"/>
            <a:ext cx="3810000" cy="3962400"/>
            <a:chOff x="336" y="672"/>
            <a:chExt cx="2400" cy="2496"/>
          </a:xfrm>
        </p:grpSpPr>
        <p:pic>
          <p:nvPicPr>
            <p:cNvPr id="151558" name="Picture 6" descr="helix_pomatia_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816"/>
              <a:ext cx="2208" cy="220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51559" name="Rectangle 7"/>
            <p:cNvSpPr>
              <a:spLocks noChangeArrowheads="1"/>
            </p:cNvSpPr>
            <p:nvPr/>
          </p:nvSpPr>
          <p:spPr bwMode="auto">
            <a:xfrm>
              <a:off x="336" y="2736"/>
              <a:ext cx="2400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0" name="Rectangle 8"/>
            <p:cNvSpPr>
              <a:spLocks noChangeArrowheads="1"/>
            </p:cNvSpPr>
            <p:nvPr/>
          </p:nvSpPr>
          <p:spPr bwMode="auto">
            <a:xfrm>
              <a:off x="336" y="672"/>
              <a:ext cx="2400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E2B0-266A-413A-8C0F-AFB20C7AC99C}" type="slidenum">
              <a:rPr lang="en-US"/>
              <a:pPr/>
              <a:t>45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Snail</a:t>
            </a: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1824038"/>
            <a:ext cx="4878388" cy="32686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723063" y="1878013"/>
            <a:ext cx="187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Tentacle</a:t>
            </a:r>
            <a:b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(Eye stalks)</a:t>
            </a:r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 flipH="1">
            <a:off x="4344988" y="1914525"/>
            <a:ext cx="550862" cy="157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6927850" y="2841625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Tentacle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4725988" y="1439863"/>
            <a:ext cx="228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Pneumostome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900113" y="2849563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Anus</a:t>
            </a: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990600" y="3697288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Foot</a:t>
            </a:r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 flipH="1">
            <a:off x="6308725" y="2233613"/>
            <a:ext cx="500063" cy="4524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 flipH="1">
            <a:off x="6538913" y="3184525"/>
            <a:ext cx="466725" cy="4937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6962775" y="3941763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Mouth</a:t>
            </a:r>
          </a:p>
        </p:txBody>
      </p:sp>
      <p:sp>
        <p:nvSpPr>
          <p:cNvPr id="100365" name="Line 13"/>
          <p:cNvSpPr>
            <a:spLocks noChangeShapeType="1"/>
          </p:cNvSpPr>
          <p:nvPr/>
        </p:nvSpPr>
        <p:spPr bwMode="auto">
          <a:xfrm flipH="1" flipV="1">
            <a:off x="6137275" y="4210050"/>
            <a:ext cx="822325" cy="285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3081338" y="5016500"/>
            <a:ext cx="196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Genital pore</a:t>
            </a:r>
          </a:p>
        </p:txBody>
      </p:sp>
      <p:sp>
        <p:nvSpPr>
          <p:cNvPr id="100367" name="Line 15"/>
          <p:cNvSpPr>
            <a:spLocks noChangeShapeType="1"/>
          </p:cNvSpPr>
          <p:nvPr/>
        </p:nvSpPr>
        <p:spPr bwMode="auto">
          <a:xfrm flipV="1">
            <a:off x="4386263" y="4152900"/>
            <a:ext cx="1319212" cy="8048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>
            <a:off x="2012950" y="3146425"/>
            <a:ext cx="1966913" cy="3889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9" name="Line 17"/>
          <p:cNvSpPr>
            <a:spLocks noChangeShapeType="1"/>
          </p:cNvSpPr>
          <p:nvPr/>
        </p:nvSpPr>
        <p:spPr bwMode="auto">
          <a:xfrm>
            <a:off x="2012950" y="3979863"/>
            <a:ext cx="1419225" cy="130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998538" y="19431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Shell</a:t>
            </a:r>
          </a:p>
        </p:txBody>
      </p:sp>
      <p:sp>
        <p:nvSpPr>
          <p:cNvPr id="100371" name="Line 19"/>
          <p:cNvSpPr>
            <a:spLocks noChangeShapeType="1"/>
          </p:cNvSpPr>
          <p:nvPr/>
        </p:nvSpPr>
        <p:spPr bwMode="auto">
          <a:xfrm>
            <a:off x="2098675" y="2198688"/>
            <a:ext cx="1419225" cy="6048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4782-8A65-4A8E-A8E6-2280D3C75BCE}" type="slidenum">
              <a:rPr lang="en-US"/>
              <a:pPr/>
              <a:t>46</a:t>
            </a:fld>
            <a:endParaRPr lang="en-US"/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/>
              <a:t>Copyright </a:t>
            </a:r>
            <a:r>
              <a:rPr lang="en-US" sz="900" b="1">
                <a:cs typeface="Times New Roman" pitchFamily="18" charset="0"/>
              </a:rPr>
              <a:t>© The McGraw-Hill Companies, Inc. Permission required for reproduction or display.</a:t>
            </a:r>
            <a:endParaRPr lang="en-US" sz="900" b="1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0" y="457200"/>
            <a:ext cx="625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Internal Structure of a Generalized Gastropod</a:t>
            </a:r>
          </a:p>
        </p:txBody>
      </p:sp>
      <p:pic>
        <p:nvPicPr>
          <p:cNvPr id="110598" name="Picture 6" descr="12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30313"/>
            <a:ext cx="7696200" cy="5627687"/>
          </a:xfrm>
          <a:prstGeom prst="rect">
            <a:avLst/>
          </a:prstGeom>
          <a:noFill/>
        </p:spPr>
      </p:pic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609600" y="6324600"/>
            <a:ext cx="762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062F5-7C0C-478B-93FE-983DD6710E43}" type="slidenum">
              <a:rPr lang="en-US"/>
              <a:pPr/>
              <a:t>47</a:t>
            </a:fld>
            <a:endParaRPr lang="en-US"/>
          </a:p>
        </p:txBody>
      </p:sp>
      <p:grpSp>
        <p:nvGrpSpPr>
          <p:cNvPr id="132103" name="Group 7"/>
          <p:cNvGrpSpPr>
            <a:grpSpLocks/>
          </p:cNvGrpSpPr>
          <p:nvPr/>
        </p:nvGrpSpPr>
        <p:grpSpPr bwMode="auto">
          <a:xfrm>
            <a:off x="1905000" y="838200"/>
            <a:ext cx="5638800" cy="3751263"/>
            <a:chOff x="864" y="800"/>
            <a:chExt cx="3552" cy="2363"/>
          </a:xfrm>
        </p:grpSpPr>
        <p:graphicFrame>
          <p:nvGraphicFramePr>
            <p:cNvPr id="132099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67" y="800"/>
            <a:ext cx="3549" cy="2362"/>
          </p:xfrm>
          <a:graphic>
            <a:graphicData uri="http://schemas.openxmlformats.org/presentationml/2006/ole">
              <p:oleObj spid="_x0000_s132099" name="Paint Shop Pro Image" r:id="rId4" imgW="3746341" imgH="2496884" progId="PaintShopPro">
                <p:embed/>
              </p:oleObj>
            </a:graphicData>
          </a:graphic>
        </p:graphicFrame>
        <p:sp>
          <p:nvSpPr>
            <p:cNvPr id="132100" name="Rectangle 4"/>
            <p:cNvSpPr>
              <a:spLocks noChangeArrowheads="1"/>
            </p:cNvSpPr>
            <p:nvPr/>
          </p:nvSpPr>
          <p:spPr bwMode="auto">
            <a:xfrm>
              <a:off x="864" y="819"/>
              <a:ext cx="3540" cy="2344"/>
            </a:xfrm>
            <a:prstGeom prst="rect">
              <a:avLst/>
            </a:prstGeom>
            <a:noFill/>
            <a:ln w="76200">
              <a:solidFill>
                <a:schemeClr val="hlink"/>
              </a:solidFill>
              <a:miter lim="800000"/>
              <a:headEnd/>
              <a:tailEnd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Nudibranch</a:t>
            </a:r>
          </a:p>
        </p:txBody>
      </p:sp>
      <p:sp>
        <p:nvSpPr>
          <p:cNvPr id="13210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4746625"/>
            <a:ext cx="8229600" cy="2187575"/>
          </a:xfrm>
        </p:spPr>
        <p:txBody>
          <a:bodyPr/>
          <a:lstStyle/>
          <a:p>
            <a:r>
              <a:rPr lang="en-US" sz="2800"/>
              <a:t>No shell</a:t>
            </a:r>
          </a:p>
          <a:p>
            <a:r>
              <a:rPr lang="en-US" sz="2800"/>
              <a:t>Dorsal projections</a:t>
            </a:r>
          </a:p>
          <a:p>
            <a:pPr lvl="1"/>
            <a:r>
              <a:rPr lang="en-US" sz="2400"/>
              <a:t>Gills</a:t>
            </a:r>
          </a:p>
          <a:p>
            <a:pPr lvl="1"/>
            <a:r>
              <a:rPr lang="en-US" sz="2400"/>
              <a:t>Nematocyst discharge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1CF0-35C2-420A-B0E2-87BC4B98127B}" type="slidenum">
              <a:rPr lang="en-US"/>
              <a:pPr/>
              <a:t>48</a:t>
            </a:fld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  <a:ln/>
          <a:effectLst>
            <a:outerShdw dist="17961" dir="13500000" algn="ctr" rotWithShape="0">
              <a:srgbClr val="FCFEB9"/>
            </a:outerShdw>
          </a:effectLst>
        </p:spPr>
        <p:txBody>
          <a:bodyPr lIns="90488" tIns="44450" rIns="90488" bIns="44450"/>
          <a:lstStyle/>
          <a:p>
            <a:r>
              <a:rPr lang="en-CA">
                <a:solidFill>
                  <a:srgbClr val="FF0000"/>
                </a:solidFill>
              </a:rPr>
              <a:t>Abalone</a:t>
            </a: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5105400"/>
            <a:ext cx="8229600" cy="2187575"/>
          </a:xfrm>
        </p:spPr>
        <p:txBody>
          <a:bodyPr/>
          <a:lstStyle/>
          <a:p>
            <a:r>
              <a:rPr lang="en-US" sz="2800"/>
              <a:t>Several holes in top of shell</a:t>
            </a:r>
          </a:p>
          <a:p>
            <a:pPr lvl="1"/>
            <a:r>
              <a:rPr lang="en-US" sz="2400"/>
              <a:t>Excrete waste</a:t>
            </a:r>
          </a:p>
          <a:p>
            <a:r>
              <a:rPr lang="en-US" sz="2800"/>
              <a:t>Food for man</a:t>
            </a:r>
          </a:p>
        </p:txBody>
      </p:sp>
      <p:grpSp>
        <p:nvGrpSpPr>
          <p:cNvPr id="136199" name="Group 7"/>
          <p:cNvGrpSpPr>
            <a:grpSpLocks/>
          </p:cNvGrpSpPr>
          <p:nvPr/>
        </p:nvGrpSpPr>
        <p:grpSpPr bwMode="auto">
          <a:xfrm>
            <a:off x="1739900" y="1136650"/>
            <a:ext cx="5686425" cy="3816350"/>
            <a:chOff x="1096" y="977"/>
            <a:chExt cx="3582" cy="2404"/>
          </a:xfrm>
        </p:grpSpPr>
        <p:graphicFrame>
          <p:nvGraphicFramePr>
            <p:cNvPr id="136196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098" y="977"/>
            <a:ext cx="3580" cy="2383"/>
          </p:xfrm>
          <a:graphic>
            <a:graphicData uri="http://schemas.openxmlformats.org/presentationml/2006/ole">
              <p:oleObj spid="_x0000_s136196" name="Paint Shop Pro Image" r:id="rId4" imgW="3746341" imgH="2496884" progId="PaintShopPro">
                <p:embed/>
              </p:oleObj>
            </a:graphicData>
          </a:graphic>
        </p:graphicFrame>
        <p:sp>
          <p:nvSpPr>
            <p:cNvPr id="136197" name="Rectangle 5"/>
            <p:cNvSpPr>
              <a:spLocks noChangeArrowheads="1"/>
            </p:cNvSpPr>
            <p:nvPr/>
          </p:nvSpPr>
          <p:spPr bwMode="auto">
            <a:xfrm>
              <a:off x="1096" y="982"/>
              <a:ext cx="3557" cy="2399"/>
            </a:xfrm>
            <a:prstGeom prst="rect">
              <a:avLst/>
            </a:prstGeom>
            <a:noFill/>
            <a:ln w="76200">
              <a:solidFill>
                <a:schemeClr val="hlink"/>
              </a:solidFill>
              <a:miter lim="800000"/>
              <a:headEnd/>
              <a:tailEnd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FE8-FD4A-46EE-9712-6DC3B793802F}" type="slidenum">
              <a:rPr lang="en-US"/>
              <a:pPr/>
              <a:t>49</a:t>
            </a:fld>
            <a:endParaRPr lang="en-US"/>
          </a:p>
        </p:txBody>
      </p:sp>
      <p:sp>
        <p:nvSpPr>
          <p:cNvPr id="13927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Slug</a:t>
            </a:r>
          </a:p>
        </p:txBody>
      </p:sp>
      <p:pic>
        <p:nvPicPr>
          <p:cNvPr id="139268" name="Picture 4" descr="grayslug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981200"/>
            <a:ext cx="3289300" cy="3657600"/>
          </a:xfrm>
          <a:noFill/>
          <a:ln/>
        </p:spPr>
      </p:pic>
      <p:sp>
        <p:nvSpPr>
          <p:cNvPr id="139274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No shell</a:t>
            </a:r>
          </a:p>
          <a:p>
            <a:r>
              <a:rPr lang="en-US" sz="2800"/>
              <a:t>Garden pests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1BD8-A642-4A70-9A84-568050A3D0AA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3300"/>
                </a:solidFill>
              </a:rPr>
              <a:t>Phylum Mollusca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Ventral Foot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Locomotion</a:t>
            </a:r>
          </a:p>
          <a:p>
            <a:pPr>
              <a:lnSpc>
                <a:spcPct val="90000"/>
              </a:lnSpc>
            </a:pPr>
            <a:r>
              <a:rPr lang="en-US" sz="2800"/>
              <a:t>Mantle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Encloses mantle cavity</a:t>
            </a:r>
          </a:p>
          <a:p>
            <a:pPr>
              <a:lnSpc>
                <a:spcPct val="90000"/>
              </a:lnSpc>
            </a:pPr>
            <a:r>
              <a:rPr lang="en-US" sz="2800"/>
              <a:t>Shell</a:t>
            </a:r>
          </a:p>
          <a:p>
            <a:pPr>
              <a:lnSpc>
                <a:spcPct val="90000"/>
              </a:lnSpc>
            </a:pPr>
            <a:r>
              <a:rPr lang="en-US" sz="2800"/>
              <a:t>Radula</a:t>
            </a:r>
          </a:p>
          <a:p>
            <a:pPr>
              <a:lnSpc>
                <a:spcPct val="90000"/>
              </a:lnSpc>
            </a:pPr>
            <a:r>
              <a:rPr lang="en-US" sz="2800"/>
              <a:t>Coelom (eucoelomate)</a:t>
            </a:r>
          </a:p>
          <a:p>
            <a:pPr>
              <a:lnSpc>
                <a:spcPct val="90000"/>
              </a:lnSpc>
            </a:pPr>
            <a:r>
              <a:rPr lang="en-US" sz="2800"/>
              <a:t>Metanephridia</a:t>
            </a:r>
          </a:p>
          <a:p>
            <a:pPr>
              <a:lnSpc>
                <a:spcPct val="90000"/>
              </a:lnSpc>
            </a:pPr>
            <a:r>
              <a:rPr lang="en-US" sz="2800"/>
              <a:t>Open circulatory system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Closed in cephalopods</a:t>
            </a:r>
          </a:p>
        </p:txBody>
      </p:sp>
      <p:pic>
        <p:nvPicPr>
          <p:cNvPr id="4103" name="Picture 7" descr="snail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05000"/>
            <a:ext cx="4419600" cy="29352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C427-37D3-40FD-B6F0-7A2A6B444F63}" type="slidenum">
              <a:rPr lang="en-US"/>
              <a:pPr/>
              <a:t>50</a:t>
            </a:fld>
            <a:endParaRPr lang="en-US"/>
          </a:p>
        </p:txBody>
      </p:sp>
      <p:sp>
        <p:nvSpPr>
          <p:cNvPr id="1433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Limpet</a:t>
            </a:r>
          </a:p>
        </p:txBody>
      </p:sp>
      <p:pic>
        <p:nvPicPr>
          <p:cNvPr id="143366" name="Picture 6" descr="Limpet_bw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71600"/>
            <a:ext cx="4502150" cy="2185988"/>
          </a:xfrm>
          <a:noFill/>
          <a:ln/>
        </p:spPr>
      </p:pic>
      <p:sp>
        <p:nvSpPr>
          <p:cNvPr id="143372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Herbivores</a:t>
            </a:r>
          </a:p>
          <a:p>
            <a:r>
              <a:rPr lang="en-US" sz="2800"/>
              <a:t>Cling to rocks or other surfaces</a:t>
            </a:r>
          </a:p>
        </p:txBody>
      </p:sp>
      <p:pic>
        <p:nvPicPr>
          <p:cNvPr id="143371" name="Picture 11" descr="limpet-McLachlan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295400"/>
            <a:ext cx="3594100" cy="2209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A977-64CE-4D40-958C-F8F180CE9DC9}" type="slidenum">
              <a:rPr lang="en-US"/>
              <a:pPr/>
              <a:t>51</a:t>
            </a:fld>
            <a:endParaRPr lang="en-US"/>
          </a:p>
        </p:txBody>
      </p:sp>
      <p:sp>
        <p:nvSpPr>
          <p:cNvPr id="1454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Conch</a:t>
            </a:r>
          </a:p>
        </p:txBody>
      </p:sp>
      <p:pic>
        <p:nvPicPr>
          <p:cNvPr id="145415" name="Picture 7" descr="conch_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2590800"/>
            <a:ext cx="3810000" cy="2543175"/>
          </a:xfrm>
          <a:noFill/>
          <a:ln/>
        </p:spPr>
      </p:pic>
      <p:sp>
        <p:nvSpPr>
          <p:cNvPr id="145420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Large shell</a:t>
            </a:r>
          </a:p>
          <a:p>
            <a:r>
              <a:rPr lang="en-US" sz="2800"/>
              <a:t>Marine</a:t>
            </a:r>
          </a:p>
          <a:p>
            <a:r>
              <a:rPr lang="en-US" sz="2800"/>
              <a:t>Many are predators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D501E-7686-4E6F-AA42-6A15F20BDDB8}" type="slidenum">
              <a:rPr lang="en-US"/>
              <a:pPr/>
              <a:t>52</a:t>
            </a:fld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CFEB9"/>
            </a:outerShdw>
          </a:effectLst>
        </p:spPr>
        <p:txBody>
          <a:bodyPr lIns="90488" tIns="44450" rIns="90488" bIns="44450"/>
          <a:lstStyle/>
          <a:p>
            <a:r>
              <a:rPr lang="en-GB" sz="4000">
                <a:solidFill>
                  <a:srgbClr val="FF0000"/>
                </a:solidFill>
              </a:rPr>
              <a:t>Class Cephalopoda</a:t>
            </a:r>
            <a:br>
              <a:rPr lang="en-GB" sz="4000">
                <a:solidFill>
                  <a:srgbClr val="FF0000"/>
                </a:solidFill>
              </a:rPr>
            </a:br>
            <a:r>
              <a:rPr lang="en-GB" sz="4000">
                <a:solidFill>
                  <a:schemeClr val="tx1"/>
                </a:solidFill>
              </a:rPr>
              <a:t>Squids, Octopuses, Nautiluses</a:t>
            </a:r>
          </a:p>
        </p:txBody>
      </p:sp>
      <p:grpSp>
        <p:nvGrpSpPr>
          <p:cNvPr id="115718" name="Group 6"/>
          <p:cNvGrpSpPr>
            <a:grpSpLocks/>
          </p:cNvGrpSpPr>
          <p:nvPr/>
        </p:nvGrpSpPr>
        <p:grpSpPr bwMode="auto">
          <a:xfrm>
            <a:off x="1447800" y="1905000"/>
            <a:ext cx="6019800" cy="4019550"/>
            <a:chOff x="1257" y="1065"/>
            <a:chExt cx="3424" cy="2286"/>
          </a:xfrm>
        </p:grpSpPr>
        <p:graphicFrame>
          <p:nvGraphicFramePr>
            <p:cNvPr id="115716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269" y="1090"/>
            <a:ext cx="3401" cy="2261"/>
          </p:xfrm>
          <a:graphic>
            <a:graphicData uri="http://schemas.openxmlformats.org/presentationml/2006/ole">
              <p:oleObj spid="_x0000_s115716" name="Paint Shop Pro Image" r:id="rId4" imgW="3880823" imgH="2584665" progId="PaintShopPro">
                <p:embed/>
              </p:oleObj>
            </a:graphicData>
          </a:graphic>
        </p:graphicFrame>
        <p:sp>
          <p:nvSpPr>
            <p:cNvPr id="115717" name="Rectangle 5"/>
            <p:cNvSpPr>
              <a:spLocks noChangeArrowheads="1"/>
            </p:cNvSpPr>
            <p:nvPr/>
          </p:nvSpPr>
          <p:spPr bwMode="auto">
            <a:xfrm>
              <a:off x="1257" y="1065"/>
              <a:ext cx="3424" cy="2268"/>
            </a:xfrm>
            <a:prstGeom prst="rect">
              <a:avLst/>
            </a:prstGeom>
            <a:noFill/>
            <a:ln w="76200">
              <a:solidFill>
                <a:schemeClr val="hlink"/>
              </a:solidFill>
              <a:miter lim="800000"/>
              <a:headEnd/>
              <a:tailEnd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8D5FB-B9C4-487B-BD15-D140FB48F230}" type="slidenum">
              <a:rPr lang="en-US"/>
              <a:pPr/>
              <a:t>53</a:t>
            </a:fld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Class Cephalopoda</a:t>
            </a:r>
          </a:p>
        </p:txBody>
      </p:sp>
      <p:pic>
        <p:nvPicPr>
          <p:cNvPr id="159751" name="Picture 7" descr="octopus2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438400"/>
            <a:ext cx="3268663" cy="2185988"/>
          </a:xfrm>
          <a:noFill/>
          <a:ln/>
        </p:spPr>
      </p:pic>
      <p:sp>
        <p:nvSpPr>
          <p:cNvPr id="159750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/>
              <a:t>Shell in squid and octopus absent or vestigial</a:t>
            </a:r>
          </a:p>
          <a:p>
            <a:r>
              <a:rPr lang="en-US" sz="2800"/>
              <a:t>Jet propulsion</a:t>
            </a:r>
          </a:p>
          <a:p>
            <a:r>
              <a:rPr lang="en-US" sz="2800"/>
              <a:t>Ink sac</a:t>
            </a:r>
          </a:p>
          <a:p>
            <a:r>
              <a:rPr lang="en-US" sz="2800"/>
              <a:t>Foot modified into arms and tentacles</a:t>
            </a:r>
          </a:p>
          <a:p>
            <a:r>
              <a:rPr lang="en-US" sz="2800"/>
              <a:t>Marine</a:t>
            </a:r>
          </a:p>
          <a:p>
            <a:r>
              <a:rPr lang="en-US" sz="2800"/>
              <a:t>All predators</a:t>
            </a:r>
          </a:p>
          <a:p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FA8B-BECC-4768-BF43-C44CA1E7D1C2}" type="slidenum">
              <a:rPr lang="en-US"/>
              <a:pPr/>
              <a:t>54</a:t>
            </a:fld>
            <a:endParaRPr lang="en-US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CFEB9"/>
            </a:outerShdw>
          </a:effectLst>
        </p:spPr>
        <p:txBody>
          <a:bodyPr lIns="90488" tIns="44450" rIns="90488" bIns="44450"/>
          <a:lstStyle/>
          <a:p>
            <a:r>
              <a:rPr lang="en-GB">
                <a:solidFill>
                  <a:srgbClr val="FF0000"/>
                </a:solidFill>
              </a:rPr>
              <a:t>Squid</a:t>
            </a:r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775" y="1617663"/>
            <a:ext cx="6149975" cy="4078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7661275" y="3549650"/>
            <a:ext cx="1209675" cy="485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GB" sz="26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Dorsal</a:t>
            </a:r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3535363" y="1889125"/>
            <a:ext cx="830262" cy="1698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222250" y="3306763"/>
            <a:ext cx="1301750" cy="485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GB" sz="26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Ventral</a:t>
            </a: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2549525" y="1465263"/>
            <a:ext cx="2900363" cy="485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GB" sz="26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Posterior surface</a:t>
            </a:r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4684713" y="2428875"/>
            <a:ext cx="1023937" cy="485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GB" sz="26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</a:t>
            </a: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4908550" y="4441825"/>
            <a:ext cx="785813" cy="485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GB" sz="26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5221-1C6A-4BDC-A6F6-0A707A7B41A1}" type="slidenum">
              <a:rPr lang="en-US"/>
              <a:pPr/>
              <a:t>55</a:t>
            </a:fld>
            <a:endParaRPr lang="en-US"/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CFEB9"/>
            </a:outerShdw>
          </a:effectLst>
        </p:spPr>
        <p:txBody>
          <a:bodyPr lIns="90488" tIns="44450" rIns="90488" bIns="44450"/>
          <a:lstStyle/>
          <a:p>
            <a:r>
              <a:rPr lang="en-GB">
                <a:solidFill>
                  <a:srgbClr val="FF0000"/>
                </a:solidFill>
              </a:rPr>
              <a:t>Squid</a:t>
            </a:r>
          </a:p>
        </p:txBody>
      </p:sp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775" y="1617663"/>
            <a:ext cx="6149975" cy="4078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7404100" y="4095750"/>
            <a:ext cx="639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</a:t>
            </a:r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 flipH="1">
            <a:off x="3532188" y="2881313"/>
            <a:ext cx="620712" cy="806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3348038" y="1900238"/>
            <a:ext cx="79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Arm</a:t>
            </a: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4102100" y="2462213"/>
            <a:ext cx="2465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Funnel (siphon)</a:t>
            </a:r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 flipH="1">
            <a:off x="2497138" y="2292350"/>
            <a:ext cx="865187" cy="86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3414713" y="4586288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Eye</a:t>
            </a:r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2728913" y="1390650"/>
            <a:ext cx="142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Tentacle</a:t>
            </a:r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 flipH="1">
            <a:off x="2008188" y="1789113"/>
            <a:ext cx="865187" cy="863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2" name="Rectangle 14"/>
          <p:cNvSpPr>
            <a:spLocks noChangeArrowheads="1"/>
          </p:cNvSpPr>
          <p:nvPr/>
        </p:nvSpPr>
        <p:spPr bwMode="auto">
          <a:xfrm>
            <a:off x="3829050" y="4227513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Collar</a:t>
            </a:r>
          </a:p>
        </p:txBody>
      </p:sp>
      <p:sp>
        <p:nvSpPr>
          <p:cNvPr id="119823" name="Line 15"/>
          <p:cNvSpPr>
            <a:spLocks noChangeShapeType="1"/>
          </p:cNvSpPr>
          <p:nvPr/>
        </p:nvSpPr>
        <p:spPr bwMode="auto">
          <a:xfrm flipH="1" flipV="1">
            <a:off x="6356350" y="4014788"/>
            <a:ext cx="1073150" cy="3317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4" name="Line 16"/>
          <p:cNvSpPr>
            <a:spLocks noChangeShapeType="1"/>
          </p:cNvSpPr>
          <p:nvPr/>
        </p:nvSpPr>
        <p:spPr bwMode="auto">
          <a:xfrm flipH="1" flipV="1">
            <a:off x="3776663" y="3959225"/>
            <a:ext cx="188912" cy="3730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5" name="Line 17"/>
          <p:cNvSpPr>
            <a:spLocks noChangeShapeType="1"/>
          </p:cNvSpPr>
          <p:nvPr/>
        </p:nvSpPr>
        <p:spPr bwMode="auto">
          <a:xfrm flipH="1" flipV="1">
            <a:off x="3446463" y="4160838"/>
            <a:ext cx="74612" cy="4603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31D0-9F37-406E-8E49-8C11F03A8E4E}" type="slidenum">
              <a:rPr lang="en-US"/>
              <a:pPr/>
              <a:t>56</a:t>
            </a:fld>
            <a:endParaRPr lang="en-US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200" y="1584325"/>
            <a:ext cx="5684838" cy="3784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CFEB9"/>
            </a:outerShdw>
          </a:effectLst>
        </p:spPr>
        <p:txBody>
          <a:bodyPr lIns="90488" tIns="44450" rIns="90488" bIns="44450"/>
          <a:lstStyle/>
          <a:p>
            <a:r>
              <a:rPr lang="en-GB">
                <a:solidFill>
                  <a:srgbClr val="FF0000"/>
                </a:solidFill>
              </a:rPr>
              <a:t>Squid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463675" y="1395413"/>
            <a:ext cx="175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Shell (Pen)</a:t>
            </a:r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2873375" y="1789113"/>
            <a:ext cx="673100" cy="9540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5475288" y="3960813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Ctenidium</a:t>
            </a:r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 flipH="1" flipV="1">
            <a:off x="5110163" y="3521075"/>
            <a:ext cx="398462" cy="55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4703763" y="4484688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Funnel</a:t>
            </a:r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 flipH="1" flipV="1">
            <a:off x="3783013" y="4173538"/>
            <a:ext cx="920750" cy="6000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6708775" y="2532063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Systemic</a:t>
            </a:r>
          </a:p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heart</a:t>
            </a:r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6146800" y="3436938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Branchial heart</a:t>
            </a:r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 flipH="1" flipV="1">
            <a:off x="5859463" y="2982913"/>
            <a:ext cx="339725" cy="5619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 flipH="1" flipV="1">
            <a:off x="5761038" y="2613025"/>
            <a:ext cx="973137" cy="327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53B9-F6DD-4F60-A1E6-443E6C1B9D05}" type="slidenum">
              <a:rPr lang="en-US"/>
              <a:pPr/>
              <a:t>57</a:t>
            </a:fld>
            <a:endParaRPr lang="en-US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800" y="1524000"/>
            <a:ext cx="5362575" cy="3784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CFEB9"/>
            </a:outerShdw>
          </a:effectLst>
        </p:spPr>
        <p:txBody>
          <a:bodyPr lIns="90488" tIns="44450" rIns="90488" bIns="44450"/>
          <a:lstStyle/>
          <a:p>
            <a:r>
              <a:rPr lang="en-GB">
                <a:solidFill>
                  <a:srgbClr val="FF0000"/>
                </a:solidFill>
              </a:rPr>
              <a:t>Squid Male</a:t>
            </a:r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>
            <a:off x="3028950" y="2146300"/>
            <a:ext cx="1701800" cy="406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7526338" y="1465263"/>
            <a:ext cx="106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Testis</a:t>
            </a:r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 flipH="1">
            <a:off x="6546850" y="1730375"/>
            <a:ext cx="995363" cy="3444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5681663" y="4870450"/>
            <a:ext cx="2928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Hectocotylous arm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1931988" y="1852613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Penis</a:t>
            </a:r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 flipH="1" flipV="1">
            <a:off x="5124450" y="4921250"/>
            <a:ext cx="620713" cy="2730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BF08-FC10-4357-9282-3B271ACD4316}" type="slidenum">
              <a:rPr lang="en-US"/>
              <a:pPr/>
              <a:t>58</a:t>
            </a:fld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831975"/>
            <a:ext cx="5318125" cy="3403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280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CFEB9"/>
            </a:outerShdw>
          </a:effectLst>
        </p:spPr>
        <p:txBody>
          <a:bodyPr lIns="90488" tIns="44450" rIns="90488" bIns="44450"/>
          <a:lstStyle/>
          <a:p>
            <a:r>
              <a:rPr lang="en-GB">
                <a:solidFill>
                  <a:srgbClr val="FF0000"/>
                </a:solidFill>
              </a:rPr>
              <a:t>Squid Female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138363" y="1743075"/>
            <a:ext cx="253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Ovary with eggs</a:t>
            </a:r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4519613" y="2347913"/>
            <a:ext cx="1885950" cy="2952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411163" y="2740025"/>
            <a:ext cx="289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Nidamental glands</a:t>
            </a:r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>
            <a:off x="3587750" y="3033713"/>
            <a:ext cx="1781175" cy="1349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1627188" y="2232025"/>
            <a:ext cx="236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Oviducal gland</a:t>
            </a:r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5945188" y="4160838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3365F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Oviducal opening</a:t>
            </a:r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>
            <a:off x="4033838" y="2547938"/>
            <a:ext cx="1831975" cy="3730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1" name="Line 11"/>
          <p:cNvSpPr>
            <a:spLocks noChangeShapeType="1"/>
          </p:cNvSpPr>
          <p:nvPr/>
        </p:nvSpPr>
        <p:spPr bwMode="auto">
          <a:xfrm flipH="1" flipV="1">
            <a:off x="4660900" y="3449638"/>
            <a:ext cx="1312863" cy="1025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EAEC5E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7B54-31FA-4F78-B0A4-10BD7F709AE8}" type="slidenum">
              <a:rPr lang="en-US"/>
              <a:pPr/>
              <a:t>59</a:t>
            </a:fld>
            <a:endParaRPr lang="en-US"/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/>
              <a:t>Copyright </a:t>
            </a:r>
            <a:r>
              <a:rPr lang="en-US" sz="900" b="1">
                <a:cs typeface="Times New Roman" pitchFamily="18" charset="0"/>
              </a:rPr>
              <a:t>© The McGraw-Hill Companies, Inc. Permission required for reproduction or display.</a:t>
            </a:r>
            <a:endParaRPr lang="en-US" sz="900" b="1"/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0" y="457200"/>
            <a:ext cx="232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Cephalopod Eye</a:t>
            </a:r>
          </a:p>
        </p:txBody>
      </p:sp>
      <p:pic>
        <p:nvPicPr>
          <p:cNvPr id="112646" name="Picture 6" descr="12-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400800" cy="583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E41B-5D87-4765-BD91-C91243FC71E1}" type="slidenum">
              <a:rPr lang="en-US"/>
              <a:pPr/>
              <a:t>6</a:t>
            </a:fld>
            <a:endParaRPr lang="en-US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Economics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Pearls</a:t>
            </a:r>
          </a:p>
          <a:p>
            <a:r>
              <a:rPr lang="en-US" sz="2800"/>
              <a:t>Burrowing shipworms </a:t>
            </a:r>
          </a:p>
          <a:p>
            <a:r>
              <a:rPr lang="en-US" sz="2800"/>
              <a:t>Snails &amp; slugs</a:t>
            </a:r>
          </a:p>
          <a:p>
            <a:pPr lvl="1"/>
            <a:r>
              <a:rPr lang="en-US" sz="2400"/>
              <a:t>Garden pests</a:t>
            </a:r>
          </a:p>
          <a:p>
            <a:pPr lvl="1"/>
            <a:r>
              <a:rPr lang="en-US" sz="2400"/>
              <a:t>Food</a:t>
            </a:r>
          </a:p>
          <a:p>
            <a:pPr lvl="1"/>
            <a:r>
              <a:rPr lang="en-US" sz="2400"/>
              <a:t>Intermediate hosts for parasites</a:t>
            </a:r>
          </a:p>
        </p:txBody>
      </p:sp>
      <p:pic>
        <p:nvPicPr>
          <p:cNvPr id="10252" name="Picture 12" descr="peral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7900" y="1881188"/>
            <a:ext cx="2997200" cy="3962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4F9D-B6F2-44D8-AAB5-5A2E5A47CCED}" type="slidenum">
              <a:rPr lang="en-US"/>
              <a:pPr/>
              <a:t>60</a:t>
            </a:fld>
            <a:endParaRPr lang="en-US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Octopus</a:t>
            </a:r>
          </a:p>
        </p:txBody>
      </p:sp>
      <p:pic>
        <p:nvPicPr>
          <p:cNvPr id="161799" name="Picture 7" descr="Copy of octopus_red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667000"/>
            <a:ext cx="2914650" cy="2185988"/>
          </a:xfrm>
          <a:noFill/>
          <a:ln/>
        </p:spPr>
      </p:pic>
      <p:sp>
        <p:nvSpPr>
          <p:cNvPr id="161798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/>
              <a:t>Eight arms with suckers</a:t>
            </a:r>
          </a:p>
          <a:p>
            <a:r>
              <a:rPr lang="en-US" sz="2800"/>
              <a:t>Crawl or eject water from siphon</a:t>
            </a:r>
          </a:p>
          <a:p>
            <a:r>
              <a:rPr lang="en-US" sz="2800"/>
              <a:t>Change skin color</a:t>
            </a:r>
          </a:p>
          <a:p>
            <a:pPr lvl="1"/>
            <a:r>
              <a:rPr lang="en-US" sz="2400"/>
              <a:t>chromatophores</a:t>
            </a:r>
          </a:p>
          <a:p>
            <a:r>
              <a:rPr lang="en-US" sz="2800"/>
              <a:t>Most intelligent invertebrate</a:t>
            </a:r>
          </a:p>
        </p:txBody>
      </p:sp>
      <p:pic>
        <p:nvPicPr>
          <p:cNvPr id="161800" name="Picture 8" descr="inky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371600"/>
            <a:ext cx="1238250" cy="1238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7E7A-462F-43E1-8F32-DAFF4C321DF3}" type="slidenum">
              <a:rPr lang="en-US"/>
              <a:pPr/>
              <a:t>61</a:t>
            </a:fld>
            <a:endParaRPr lang="en-US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Nautilus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Up to 94 tentacles</a:t>
            </a:r>
          </a:p>
          <a:p>
            <a:pPr lvl="1"/>
            <a:r>
              <a:rPr lang="en-US" sz="2400"/>
              <a:t>No suckers</a:t>
            </a:r>
          </a:p>
          <a:p>
            <a:r>
              <a:rPr lang="en-US" sz="2800"/>
              <a:t>Shell with many chambers</a:t>
            </a:r>
          </a:p>
          <a:p>
            <a:pPr lvl="1"/>
            <a:r>
              <a:rPr lang="en-US" sz="2400"/>
              <a:t>Lives in outermost chamber</a:t>
            </a:r>
          </a:p>
          <a:p>
            <a:endParaRPr lang="en-US" sz="2800"/>
          </a:p>
          <a:p>
            <a:endParaRPr lang="en-US" sz="2800"/>
          </a:p>
        </p:txBody>
      </p:sp>
      <p:pic>
        <p:nvPicPr>
          <p:cNvPr id="163847" name="Picture 7" descr="nautilu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752600"/>
            <a:ext cx="4090988" cy="2774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EA77-3AC9-41B6-B46D-11F0995874CC}" type="slidenum">
              <a:rPr lang="en-US"/>
              <a:pPr/>
              <a:t>62</a:t>
            </a:fld>
            <a:endParaRPr 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Ammonoids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Extinct</a:t>
            </a:r>
          </a:p>
          <a:p>
            <a:r>
              <a:rPr lang="en-US" sz="2800"/>
              <a:t>Devonian to Cretaceous</a:t>
            </a:r>
          </a:p>
          <a:p>
            <a:pPr lvl="1"/>
            <a:r>
              <a:rPr lang="en-US" sz="2400"/>
              <a:t>400 to 65 MYA</a:t>
            </a:r>
          </a:p>
          <a:p>
            <a:r>
              <a:rPr lang="en-US" sz="2800"/>
              <a:t>Died out with dinosaurs	</a:t>
            </a:r>
          </a:p>
        </p:txBody>
      </p:sp>
      <p:pic>
        <p:nvPicPr>
          <p:cNvPr id="177159" name="Picture 7" descr="ammonoid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00200"/>
            <a:ext cx="2533650" cy="3200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CD0-CD12-4CAC-9491-E6C877092A40}" type="slidenum">
              <a:rPr lang="en-US"/>
              <a:pPr/>
              <a:t>63</a:t>
            </a:fld>
            <a:endParaRPr lang="en-US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Class Scaphopoda</a:t>
            </a:r>
          </a:p>
        </p:txBody>
      </p:sp>
      <p:pic>
        <p:nvPicPr>
          <p:cNvPr id="165896" name="Picture 8" descr="scaphopoda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95400"/>
            <a:ext cx="3810000" cy="2857500"/>
          </a:xfrm>
          <a:noFill/>
          <a:ln/>
        </p:spPr>
      </p:pic>
      <p:sp>
        <p:nvSpPr>
          <p:cNvPr id="165894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/>
              <a:t>Tooth shells</a:t>
            </a:r>
          </a:p>
          <a:p>
            <a:r>
              <a:rPr lang="en-US" sz="2800"/>
              <a:t>Shell opens on both ends</a:t>
            </a:r>
          </a:p>
          <a:p>
            <a:r>
              <a:rPr lang="en-US" sz="2800"/>
              <a:t>Burrow into mud</a:t>
            </a:r>
          </a:p>
          <a:p>
            <a:r>
              <a:rPr lang="en-US" sz="2800"/>
              <a:t>No gills</a:t>
            </a:r>
          </a:p>
          <a:p>
            <a:pPr lvl="1"/>
            <a:r>
              <a:rPr lang="en-US" sz="2400"/>
              <a:t>Mantle for gas exchange</a:t>
            </a:r>
          </a:p>
          <a:p>
            <a:r>
              <a:rPr lang="en-US" sz="2800"/>
              <a:t>Feed on detritus and protozoa</a:t>
            </a:r>
          </a:p>
          <a:p>
            <a:pPr lvl="1"/>
            <a:endParaRPr lang="en-US" sz="2400"/>
          </a:p>
        </p:txBody>
      </p:sp>
      <p:pic>
        <p:nvPicPr>
          <p:cNvPr id="165899" name="Picture 11" descr="scaph2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4343400"/>
            <a:ext cx="4038600" cy="1384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82E76-5F9A-4492-B2C1-0958B3318CC3}" type="slidenum">
              <a:rPr lang="en-US"/>
              <a:pPr/>
              <a:t>64</a:t>
            </a:fld>
            <a:endParaRPr lang="en-US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17961" dir="13500000" algn="ctr" rotWithShape="0">
              <a:srgbClr val="FCFEB9"/>
            </a:outerShdw>
          </a:effectLst>
        </p:spPr>
        <p:txBody>
          <a:bodyPr lIns="90488" tIns="44450" rIns="90488" bIns="44450"/>
          <a:lstStyle/>
          <a:p>
            <a:r>
              <a:rPr lang="en-GB">
                <a:solidFill>
                  <a:srgbClr val="FF0000"/>
                </a:solidFill>
              </a:rPr>
              <a:t>Class Scaphododa</a:t>
            </a:r>
          </a:p>
        </p:txBody>
      </p:sp>
      <p:pic>
        <p:nvPicPr>
          <p:cNvPr id="113688" name="Picture 24" descr="tusk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2133600"/>
            <a:ext cx="4905375" cy="2200275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2194-443F-43BA-A466-C0B095DC4F19}" type="slidenum">
              <a:rPr lang="en-US"/>
              <a:pPr/>
              <a:t>65</a:t>
            </a:fld>
            <a:endParaRPr lang="en-US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>
                <a:solidFill>
                  <a:schemeClr val="bg1"/>
                </a:solidFill>
              </a:rPr>
              <a:t>The 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935D-074D-4380-B0EB-E31F086AC87F}" type="slidenum">
              <a:rPr lang="en-US"/>
              <a:pPr/>
              <a:t>7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3300"/>
                </a:solidFill>
              </a:rPr>
              <a:t>Trochophore Larva</a:t>
            </a: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295400"/>
            <a:ext cx="4191000" cy="5257800"/>
          </a:xfrm>
        </p:spPr>
        <p:txBody>
          <a:bodyPr/>
          <a:lstStyle/>
          <a:p>
            <a:r>
              <a:rPr lang="en-US" sz="2800"/>
              <a:t>Same type as Phylum Annelida</a:t>
            </a:r>
          </a:p>
        </p:txBody>
      </p:sp>
      <p:pic>
        <p:nvPicPr>
          <p:cNvPr id="109576" name="Picture 8" descr="16_06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82775"/>
            <a:ext cx="4038600" cy="39592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38BDC-9A49-4742-813F-5121B3B1D382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/>
          </p:cNvGraphicFramePr>
          <p:nvPr/>
        </p:nvGraphicFramePr>
        <p:xfrm>
          <a:off x="2373313" y="949325"/>
          <a:ext cx="4568825" cy="5668963"/>
        </p:xfrm>
        <a:graphic>
          <a:graphicData uri="http://schemas.openxmlformats.org/presentationml/2006/ole">
            <p:oleObj spid="_x0000_s5122" name="CorelDRAW 6.0 Graphic" r:id="rId4" imgW="4757400" imgH="5898960" progId="CorelDraw.Graphic.6">
              <p:embed/>
            </p:oleObj>
          </a:graphicData>
        </a:graphic>
      </p:graphicFrame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538913" y="5481638"/>
            <a:ext cx="147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Myxozoa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845050" y="1711325"/>
            <a:ext cx="156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Arthropoda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759575" y="1704975"/>
            <a:ext cx="147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Annelida</a:t>
            </a: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648450" y="2217738"/>
            <a:ext cx="148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Mollusca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916363" y="1047750"/>
            <a:ext cx="180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Lophophores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12763" y="1843088"/>
            <a:ext cx="221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Hemichordata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779588" y="954088"/>
            <a:ext cx="169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Vertebrata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14313" y="2432050"/>
            <a:ext cx="29448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</a:t>
            </a:r>
          </a:p>
          <a:p>
            <a:pPr algn="r"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pseudocoelomates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128713" y="3448050"/>
            <a:ext cx="1658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Nematoda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672263" y="4892675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Porifera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161088" y="3444875"/>
            <a:ext cx="189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Ctenophora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6615113" y="383063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Cnidaria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6153150" y="4159250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Placozoa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411913" y="3082925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Platyhelminthes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6540500" y="2665413"/>
            <a:ext cx="1576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Nemertea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787400" y="4751388"/>
            <a:ext cx="168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Ciliophora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385763" y="4371975"/>
            <a:ext cx="304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Sarcomastigophora</a:t>
            </a: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1000125" y="5475288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Microspora</a:t>
            </a: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549275" y="5100638"/>
            <a:ext cx="208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Apicomplexa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1276350" y="3995738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Mesozoa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2157413" y="561975"/>
            <a:ext cx="238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Echinodermata</a:t>
            </a: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6497638" y="1244600"/>
            <a:ext cx="166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Crustacea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6084888" y="90805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Chelicerata</a:t>
            </a: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5672138" y="534988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Uniramia</a:t>
            </a: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315913" y="1365250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Chordata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F653E-1FC4-47A7-94B7-2802D9466D77}" type="slidenum">
              <a:rPr lang="en-US"/>
              <a:pPr/>
              <a:t>9</a:t>
            </a:fld>
            <a:endParaRPr lang="en-US"/>
          </a:p>
        </p:txBody>
      </p:sp>
      <p:pic>
        <p:nvPicPr>
          <p:cNvPr id="182274" name="Picture 2" descr="16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3" y="1317625"/>
            <a:ext cx="9009062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227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Generalized Mollusc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766</Words>
  <Application>Microsoft Office PowerPoint</Application>
  <PresentationFormat>On-screen Show (4:3)</PresentationFormat>
  <Paragraphs>402</Paragraphs>
  <Slides>65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Times New Roman</vt:lpstr>
      <vt:lpstr>Default Design</vt:lpstr>
      <vt:lpstr>CorelDRAW 6.0 Graphic</vt:lpstr>
      <vt:lpstr>Paint Shop Pro Image</vt:lpstr>
      <vt:lpstr>Microsoft Graph 2000 Chart</vt:lpstr>
      <vt:lpstr>Phylum Mollusca</vt:lpstr>
      <vt:lpstr>Phylum Mollusca</vt:lpstr>
      <vt:lpstr>Numbers of species</vt:lpstr>
      <vt:lpstr>Molluscs</vt:lpstr>
      <vt:lpstr>Phylum Mollusca</vt:lpstr>
      <vt:lpstr>Economics</vt:lpstr>
      <vt:lpstr>Trochophore Larva</vt:lpstr>
      <vt:lpstr>Slide 8</vt:lpstr>
      <vt:lpstr>Generalized Mollusc</vt:lpstr>
      <vt:lpstr>Body Plan</vt:lpstr>
      <vt:lpstr>Dorsal mantle covers the visceral mass.</vt:lpstr>
      <vt:lpstr>Secretes the shell</vt:lpstr>
      <vt:lpstr>Ctenidium (Respiration)</vt:lpstr>
      <vt:lpstr>Complete digestive system</vt:lpstr>
      <vt:lpstr>Paired ventral nerve cords</vt:lpstr>
      <vt:lpstr>Radula</vt:lpstr>
      <vt:lpstr>Slide 17</vt:lpstr>
      <vt:lpstr>Coelom - metanephridia</vt:lpstr>
      <vt:lpstr>Class Polyplacophora Chitons</vt:lpstr>
      <vt:lpstr>Class Polyplacophora</vt:lpstr>
      <vt:lpstr>Class Polyplacophora</vt:lpstr>
      <vt:lpstr>Class Polyplacophora</vt:lpstr>
      <vt:lpstr>Class Bivalvia Clams, Oysters, Shipworms</vt:lpstr>
      <vt:lpstr>Class Bivalvia</vt:lpstr>
      <vt:lpstr>Slide 25</vt:lpstr>
      <vt:lpstr>Slide 26</vt:lpstr>
      <vt:lpstr>Giant Clam &amp; Burrowing Clam</vt:lpstr>
      <vt:lpstr>Zebra Mussel</vt:lpstr>
      <vt:lpstr>Zebra Mussel</vt:lpstr>
      <vt:lpstr>Zebra Mussel</vt:lpstr>
      <vt:lpstr>Distribution of Zebra Mussel</vt:lpstr>
      <vt:lpstr>Bivalve structures</vt:lpstr>
      <vt:lpstr>Clam anatomy</vt:lpstr>
      <vt:lpstr>Clam anatomy</vt:lpstr>
      <vt:lpstr>Clam anatomy</vt:lpstr>
      <vt:lpstr>Clam anatomy</vt:lpstr>
      <vt:lpstr>Oysters</vt:lpstr>
      <vt:lpstr>Pearl formation</vt:lpstr>
      <vt:lpstr>Scallops</vt:lpstr>
      <vt:lpstr>Shipworms</vt:lpstr>
      <vt:lpstr>Class Gastropoda Snails, Slugs, Conchs, Limpets</vt:lpstr>
      <vt:lpstr>Class Gastropoda</vt:lpstr>
      <vt:lpstr>Slide 43</vt:lpstr>
      <vt:lpstr>Snail</vt:lpstr>
      <vt:lpstr>Snail</vt:lpstr>
      <vt:lpstr>Slide 46</vt:lpstr>
      <vt:lpstr>Nudibranch</vt:lpstr>
      <vt:lpstr>Abalone</vt:lpstr>
      <vt:lpstr>Slug</vt:lpstr>
      <vt:lpstr>Limpet</vt:lpstr>
      <vt:lpstr>Conch</vt:lpstr>
      <vt:lpstr>Class Cephalopoda Squids, Octopuses, Nautiluses</vt:lpstr>
      <vt:lpstr>Class Cephalopoda</vt:lpstr>
      <vt:lpstr>Squid</vt:lpstr>
      <vt:lpstr>Squid</vt:lpstr>
      <vt:lpstr>Squid</vt:lpstr>
      <vt:lpstr>Squid Male</vt:lpstr>
      <vt:lpstr>Squid Female</vt:lpstr>
      <vt:lpstr>Slide 59</vt:lpstr>
      <vt:lpstr>Octopus</vt:lpstr>
      <vt:lpstr>Nautilus</vt:lpstr>
      <vt:lpstr>Ammonoids</vt:lpstr>
      <vt:lpstr>Class Scaphopoda</vt:lpstr>
      <vt:lpstr>Class Scaphododa</vt:lpstr>
      <vt:lpstr>The End</vt:lpstr>
    </vt:vector>
  </TitlesOfParts>
  <Company>OKCCC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Mollusca</dc:title>
  <dc:creator>DEAnderson</dc:creator>
  <cp:lastModifiedBy>WCS</cp:lastModifiedBy>
  <cp:revision>62</cp:revision>
  <dcterms:created xsi:type="dcterms:W3CDTF">2002-12-24T01:51:36Z</dcterms:created>
  <dcterms:modified xsi:type="dcterms:W3CDTF">2014-05-05T17:57:09Z</dcterms:modified>
</cp:coreProperties>
</file>